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379" r:id="rId3"/>
    <p:sldId id="452" r:id="rId4"/>
    <p:sldId id="454" r:id="rId5"/>
    <p:sldId id="361" r:id="rId6"/>
    <p:sldId id="362" r:id="rId7"/>
    <p:sldId id="295" r:id="rId8"/>
    <p:sldId id="415" r:id="rId9"/>
    <p:sldId id="416" r:id="rId10"/>
    <p:sldId id="441" r:id="rId11"/>
    <p:sldId id="417" r:id="rId12"/>
    <p:sldId id="446" r:id="rId13"/>
    <p:sldId id="448" r:id="rId14"/>
    <p:sldId id="450" r:id="rId15"/>
    <p:sldId id="418" r:id="rId16"/>
    <p:sldId id="373" r:id="rId17"/>
    <p:sldId id="404" r:id="rId18"/>
    <p:sldId id="442" r:id="rId19"/>
    <p:sldId id="419" r:id="rId20"/>
    <p:sldId id="378" r:id="rId21"/>
    <p:sldId id="443" r:id="rId22"/>
    <p:sldId id="421" r:id="rId23"/>
    <p:sldId id="422" r:id="rId24"/>
    <p:sldId id="423" r:id="rId25"/>
    <p:sldId id="425" r:id="rId26"/>
    <p:sldId id="427" r:id="rId27"/>
    <p:sldId id="428" r:id="rId28"/>
    <p:sldId id="429" r:id="rId29"/>
    <p:sldId id="430" r:id="rId30"/>
    <p:sldId id="431" r:id="rId31"/>
    <p:sldId id="432" r:id="rId32"/>
    <p:sldId id="433" r:id="rId33"/>
    <p:sldId id="434" r:id="rId34"/>
    <p:sldId id="435" r:id="rId35"/>
    <p:sldId id="436" r:id="rId36"/>
    <p:sldId id="437" r:id="rId37"/>
    <p:sldId id="438" r:id="rId38"/>
    <p:sldId id="439" r:id="rId39"/>
    <p:sldId id="444" r:id="rId40"/>
    <p:sldId id="29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B2AE"/>
    <a:srgbClr val="80E1FA"/>
    <a:srgbClr val="FDDDE2"/>
    <a:srgbClr val="FCDEEA"/>
    <a:srgbClr val="EEF8FC"/>
    <a:srgbClr val="FFFF80"/>
    <a:srgbClr val="8FDAF4"/>
    <a:srgbClr val="FFC000"/>
    <a:srgbClr val="14B4D7"/>
    <a:srgbClr val="81BDC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739" autoAdjust="0"/>
    <p:restoredTop sz="94660"/>
  </p:normalViewPr>
  <p:slideViewPr>
    <p:cSldViewPr snapToGrid="0">
      <p:cViewPr varScale="1">
        <p:scale>
          <a:sx n="65" d="100"/>
          <a:sy n="65" d="100"/>
        </p:scale>
        <p:origin x="-108" y="-29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428B68-A855-427E-A3A7-4714B867AE5E}" type="doc">
      <dgm:prSet loTypeId="urn:microsoft.com/office/officeart/2005/8/layout/target1" loCatId="relationship" qsTypeId="urn:microsoft.com/office/officeart/2005/8/quickstyle/simple1" qsCatId="simple" csTypeId="urn:microsoft.com/office/officeart/2005/8/colors/accent1_2" csCatId="accent1" phldr="1"/>
      <dgm:spPr/>
      <dgm:t>
        <a:bodyPr/>
        <a:lstStyle/>
        <a:p>
          <a:endParaRPr lang="en-US"/>
        </a:p>
      </dgm:t>
    </dgm:pt>
    <dgm:pt modelId="{10343A89-679D-46E8-94D7-D87ECE28E820}">
      <dgm:prSet/>
      <dgm:spPr>
        <a:solidFill>
          <a:srgbClr val="FF9900"/>
        </a:solidFill>
      </dgm:spPr>
      <dgm:t>
        <a:bodyPr/>
        <a:lstStyle/>
        <a:p>
          <a:pPr algn="r" rtl="1"/>
          <a:endParaRPr lang="en-US" dirty="0">
            <a:cs typeface="B Jadid" pitchFamily="2" charset="-78"/>
          </a:endParaRPr>
        </a:p>
      </dgm:t>
    </dgm:pt>
    <dgm:pt modelId="{DA6541CC-DAA9-48C6-A92B-0D07FE8C4418}" type="sibTrans" cxnId="{C5AAD8FD-5F9D-4425-A0FA-2BEF8F8D8236}">
      <dgm:prSet/>
      <dgm:spPr/>
      <dgm:t>
        <a:bodyPr/>
        <a:lstStyle/>
        <a:p>
          <a:endParaRPr lang="en-US"/>
        </a:p>
      </dgm:t>
    </dgm:pt>
    <dgm:pt modelId="{B16F39A4-4542-4EAD-B186-BEF0D4128332}" type="parTrans" cxnId="{C5AAD8FD-5F9D-4425-A0FA-2BEF8F8D8236}">
      <dgm:prSet/>
      <dgm:spPr/>
      <dgm:t>
        <a:bodyPr/>
        <a:lstStyle/>
        <a:p>
          <a:endParaRPr lang="en-US"/>
        </a:p>
      </dgm:t>
    </dgm:pt>
    <dgm:pt modelId="{9C255168-75DC-4A79-B888-BA56FA7CBABE}" type="pres">
      <dgm:prSet presAssocID="{C7428B68-A855-427E-A3A7-4714B867AE5E}" presName="composite" presStyleCnt="0">
        <dgm:presLayoutVars>
          <dgm:chMax val="5"/>
          <dgm:dir/>
          <dgm:resizeHandles val="exact"/>
        </dgm:presLayoutVars>
      </dgm:prSet>
      <dgm:spPr/>
      <dgm:t>
        <a:bodyPr/>
        <a:lstStyle/>
        <a:p>
          <a:endParaRPr lang="en-US"/>
        </a:p>
      </dgm:t>
    </dgm:pt>
    <dgm:pt modelId="{E7EDA89E-72AB-4DD1-8C22-6EE904415F7D}" type="pres">
      <dgm:prSet presAssocID="{10343A89-679D-46E8-94D7-D87ECE28E820}" presName="circle1" presStyleLbl="lnNode1" presStyleIdx="0" presStyleCnt="1" custScaleX="98612" custScaleY="92252" custLinFactNeighborX="-68560" custLinFactNeighborY="34629"/>
      <dgm:spPr>
        <a:blipFill dpi="0" rotWithShape="1">
          <a:blip xmlns:r="http://schemas.openxmlformats.org/officeDocument/2006/relationships" r:embed="rId1">
            <a:extLst>
              <a:ext uri="{28A0092B-C50C-407E-A947-70E740481C1C}">
                <a14:useLocalDpi xmlns="" xmlns:a14="http://schemas.microsoft.com/office/drawing/2010/main" val="0"/>
              </a:ext>
            </a:extLst>
          </a:blip>
          <a:srcRect/>
          <a:stretch>
            <a:fillRect/>
          </a:stretch>
        </a:blipFill>
      </dgm:spPr>
      <dgm:t>
        <a:bodyPr/>
        <a:lstStyle/>
        <a:p>
          <a:endParaRPr lang="en-US"/>
        </a:p>
      </dgm:t>
    </dgm:pt>
    <dgm:pt modelId="{3F30CDAD-DB9F-411B-A247-8338DB7D1AB8}" type="pres">
      <dgm:prSet presAssocID="{10343A89-679D-46E8-94D7-D87ECE28E820}" presName="text1" presStyleLbl="revTx" presStyleIdx="0" presStyleCnt="1" custFlipVert="1" custFlipHor="1" custScaleX="20437" custScaleY="28913" custLinFactNeighborX="6396" custLinFactNeighborY="-90855">
        <dgm:presLayoutVars>
          <dgm:bulletEnabled val="1"/>
        </dgm:presLayoutVars>
      </dgm:prSet>
      <dgm:spPr/>
      <dgm:t>
        <a:bodyPr/>
        <a:lstStyle/>
        <a:p>
          <a:endParaRPr lang="en-US"/>
        </a:p>
      </dgm:t>
    </dgm:pt>
    <dgm:pt modelId="{562CE69C-133E-4964-ADBD-FA2C14571516}" type="pres">
      <dgm:prSet presAssocID="{10343A89-679D-46E8-94D7-D87ECE28E820}" presName="line1" presStyleLbl="callout" presStyleIdx="0" presStyleCnt="2"/>
      <dgm:spPr/>
    </dgm:pt>
    <dgm:pt modelId="{A4D30ED0-74EE-4F8A-855E-15F563DA66CA}" type="pres">
      <dgm:prSet presAssocID="{10343A89-679D-46E8-94D7-D87ECE28E820}" presName="d1" presStyleLbl="callout" presStyleIdx="1" presStyleCnt="2"/>
      <dgm:spPr/>
    </dgm:pt>
  </dgm:ptLst>
  <dgm:cxnLst>
    <dgm:cxn modelId="{C5AAD8FD-5F9D-4425-A0FA-2BEF8F8D8236}" srcId="{C7428B68-A855-427E-A3A7-4714B867AE5E}" destId="{10343A89-679D-46E8-94D7-D87ECE28E820}" srcOrd="0" destOrd="0" parTransId="{B16F39A4-4542-4EAD-B186-BEF0D4128332}" sibTransId="{DA6541CC-DAA9-48C6-A92B-0D07FE8C4418}"/>
    <dgm:cxn modelId="{0E421343-E322-47C2-A9D4-03182A958E65}" type="presOf" srcId="{C7428B68-A855-427E-A3A7-4714B867AE5E}" destId="{9C255168-75DC-4A79-B888-BA56FA7CBABE}" srcOrd="0" destOrd="0" presId="urn:microsoft.com/office/officeart/2005/8/layout/target1"/>
    <dgm:cxn modelId="{118375D9-D9FC-4467-8E5B-DF43BB1536C6}" type="presOf" srcId="{10343A89-679D-46E8-94D7-D87ECE28E820}" destId="{3F30CDAD-DB9F-411B-A247-8338DB7D1AB8}" srcOrd="0" destOrd="0" presId="urn:microsoft.com/office/officeart/2005/8/layout/target1"/>
    <dgm:cxn modelId="{46560618-2823-444D-AC40-03C8BCF1DB79}" type="presParOf" srcId="{9C255168-75DC-4A79-B888-BA56FA7CBABE}" destId="{E7EDA89E-72AB-4DD1-8C22-6EE904415F7D}" srcOrd="0" destOrd="0" presId="urn:microsoft.com/office/officeart/2005/8/layout/target1"/>
    <dgm:cxn modelId="{5DA67757-873E-4CF8-BF46-81765379E1B7}" type="presParOf" srcId="{9C255168-75DC-4A79-B888-BA56FA7CBABE}" destId="{3F30CDAD-DB9F-411B-A247-8338DB7D1AB8}" srcOrd="1" destOrd="0" presId="urn:microsoft.com/office/officeart/2005/8/layout/target1"/>
    <dgm:cxn modelId="{CB1B483D-96D0-40CA-8B56-CE307A77648B}" type="presParOf" srcId="{9C255168-75DC-4A79-B888-BA56FA7CBABE}" destId="{562CE69C-133E-4964-ADBD-FA2C14571516}" srcOrd="2" destOrd="0" presId="urn:microsoft.com/office/officeart/2005/8/layout/target1"/>
    <dgm:cxn modelId="{E63238E5-FD28-46C2-B7C1-C167CF34FE3F}" type="presParOf" srcId="{9C255168-75DC-4A79-B888-BA56FA7CBABE}" destId="{A4D30ED0-74EE-4F8A-855E-15F563DA66CA}" srcOrd="3" destOrd="0" presId="urn:microsoft.com/office/officeart/2005/8/layout/target1"/>
  </dgm:cxnLst>
  <dgm:bg/>
  <dgm:whole/>
</dgm:dataModel>
</file>

<file path=ppt/diagrams/data2.xml><?xml version="1.0" encoding="utf-8"?>
<dgm:dataModel xmlns:dgm="http://schemas.openxmlformats.org/drawingml/2006/diagram" xmlns:a="http://schemas.openxmlformats.org/drawingml/2006/main">
  <dgm:ptLst>
    <dgm:pt modelId="{8A87D243-9802-4FAF-981E-1DDFB6A802E6}" type="doc">
      <dgm:prSet loTypeId="urn:microsoft.com/office/officeart/2005/8/layout/cycle1" loCatId="cycle" qsTypeId="urn:microsoft.com/office/officeart/2005/8/quickstyle/3d5" qsCatId="3D" csTypeId="urn:microsoft.com/office/officeart/2005/8/colors/colorful3" csCatId="colorful" phldr="1"/>
      <dgm:spPr/>
      <dgm:t>
        <a:bodyPr/>
        <a:lstStyle/>
        <a:p>
          <a:pPr rtl="1"/>
          <a:endParaRPr lang="fa-IR"/>
        </a:p>
      </dgm:t>
    </dgm:pt>
    <dgm:pt modelId="{3CADF864-4E86-4940-8181-6141BA70C62C}">
      <dgm:prSet phldrT="[Text]"/>
      <dgm:spPr/>
      <dgm:t>
        <a:bodyPr/>
        <a:lstStyle/>
        <a:p>
          <a:pPr rtl="1"/>
          <a:r>
            <a:rPr lang="fa-IR" dirty="0" smtClean="0">
              <a:cs typeface="B Nazanin" panose="00000400000000000000" pitchFamily="2" charset="-78"/>
            </a:rPr>
            <a:t>تبیین مسئله</a:t>
          </a:r>
          <a:endParaRPr lang="fa-IR" dirty="0">
            <a:cs typeface="B Nazanin" panose="00000400000000000000" pitchFamily="2" charset="-78"/>
          </a:endParaRPr>
        </a:p>
      </dgm:t>
    </dgm:pt>
    <dgm:pt modelId="{185D2B79-A9BB-400A-9209-35204C130DDE}" type="parTrans" cxnId="{E51279AD-B6E6-4B7E-8659-9CB9B80F8C54}">
      <dgm:prSet/>
      <dgm:spPr/>
      <dgm:t>
        <a:bodyPr/>
        <a:lstStyle/>
        <a:p>
          <a:pPr rtl="1"/>
          <a:endParaRPr lang="fa-IR"/>
        </a:p>
      </dgm:t>
    </dgm:pt>
    <dgm:pt modelId="{DB3C7A72-0BCA-4070-AB73-C327B8B7A10B}" type="sibTrans" cxnId="{E51279AD-B6E6-4B7E-8659-9CB9B80F8C54}">
      <dgm:prSet/>
      <dgm:spPr/>
      <dgm:t>
        <a:bodyPr/>
        <a:lstStyle/>
        <a:p>
          <a:pPr rtl="1"/>
          <a:endParaRPr lang="fa-IR"/>
        </a:p>
      </dgm:t>
    </dgm:pt>
    <dgm:pt modelId="{B396AB06-F18A-4BED-8381-67D23D9FF703}">
      <dgm:prSet phldrT="[Text]"/>
      <dgm:spPr/>
      <dgm:t>
        <a:bodyPr/>
        <a:lstStyle/>
        <a:p>
          <a:pPr rtl="1"/>
          <a:r>
            <a:rPr lang="fa-IR" dirty="0" smtClean="0">
              <a:cs typeface="B Nazanin" panose="00000400000000000000" pitchFamily="2" charset="-78"/>
            </a:rPr>
            <a:t>طراحی</a:t>
          </a:r>
          <a:endParaRPr lang="fa-IR" dirty="0">
            <a:cs typeface="B Nazanin" panose="00000400000000000000" pitchFamily="2" charset="-78"/>
          </a:endParaRPr>
        </a:p>
      </dgm:t>
    </dgm:pt>
    <dgm:pt modelId="{A5E9C70B-54D9-4E17-A5B2-2F63A3F21486}" type="parTrans" cxnId="{3A618F42-46BD-4536-8C89-B0D5741798C7}">
      <dgm:prSet/>
      <dgm:spPr/>
      <dgm:t>
        <a:bodyPr/>
        <a:lstStyle/>
        <a:p>
          <a:pPr rtl="1"/>
          <a:endParaRPr lang="fa-IR"/>
        </a:p>
      </dgm:t>
    </dgm:pt>
    <dgm:pt modelId="{2A64309A-83CB-4252-97B7-16210ECFD16A}" type="sibTrans" cxnId="{3A618F42-46BD-4536-8C89-B0D5741798C7}">
      <dgm:prSet/>
      <dgm:spPr/>
      <dgm:t>
        <a:bodyPr/>
        <a:lstStyle/>
        <a:p>
          <a:pPr rtl="1"/>
          <a:endParaRPr lang="fa-IR"/>
        </a:p>
      </dgm:t>
    </dgm:pt>
    <dgm:pt modelId="{66F30BAC-BB2F-4EE4-A5A5-C36FEB4AB171}">
      <dgm:prSet phldrT="[Text]"/>
      <dgm:spPr/>
      <dgm:t>
        <a:bodyPr/>
        <a:lstStyle/>
        <a:p>
          <a:pPr rtl="1"/>
          <a:r>
            <a:rPr lang="fa-IR" dirty="0" smtClean="0">
              <a:cs typeface="B Nazanin" panose="00000400000000000000" pitchFamily="2" charset="-78"/>
            </a:rPr>
            <a:t>کنش</a:t>
          </a:r>
          <a:endParaRPr lang="fa-IR" dirty="0">
            <a:cs typeface="B Nazanin" panose="00000400000000000000" pitchFamily="2" charset="-78"/>
          </a:endParaRPr>
        </a:p>
      </dgm:t>
    </dgm:pt>
    <dgm:pt modelId="{C111D5CA-A0EA-46E4-975B-E2EB2931B4DF}" type="parTrans" cxnId="{70D7F263-B616-402C-AFEF-E4B6D3087DAB}">
      <dgm:prSet/>
      <dgm:spPr/>
      <dgm:t>
        <a:bodyPr/>
        <a:lstStyle/>
        <a:p>
          <a:pPr rtl="1"/>
          <a:endParaRPr lang="fa-IR"/>
        </a:p>
      </dgm:t>
    </dgm:pt>
    <dgm:pt modelId="{6935E2D1-4403-4A30-9C20-CEA712E9FC5F}" type="sibTrans" cxnId="{70D7F263-B616-402C-AFEF-E4B6D3087DAB}">
      <dgm:prSet/>
      <dgm:spPr/>
      <dgm:t>
        <a:bodyPr/>
        <a:lstStyle/>
        <a:p>
          <a:pPr rtl="1"/>
          <a:endParaRPr lang="fa-IR"/>
        </a:p>
      </dgm:t>
    </dgm:pt>
    <dgm:pt modelId="{08AD20CC-427B-4278-8D2C-5A6BCF6AFF80}">
      <dgm:prSet phldrT="[Text]"/>
      <dgm:spPr/>
      <dgm:t>
        <a:bodyPr/>
        <a:lstStyle/>
        <a:p>
          <a:pPr rtl="1"/>
          <a:r>
            <a:rPr lang="fa-IR" dirty="0" smtClean="0">
              <a:cs typeface="B Nazanin" panose="00000400000000000000" pitchFamily="2" charset="-78"/>
            </a:rPr>
            <a:t>تأمل</a:t>
          </a:r>
          <a:endParaRPr lang="fa-IR" dirty="0">
            <a:cs typeface="B Nazanin" panose="00000400000000000000" pitchFamily="2" charset="-78"/>
          </a:endParaRPr>
        </a:p>
      </dgm:t>
    </dgm:pt>
    <dgm:pt modelId="{51FC7E23-D671-4833-B0EA-01C5D497E209}" type="parTrans" cxnId="{7A7D30F9-8BDE-405E-8384-B15C45D7EBBA}">
      <dgm:prSet/>
      <dgm:spPr/>
      <dgm:t>
        <a:bodyPr/>
        <a:lstStyle/>
        <a:p>
          <a:pPr rtl="1"/>
          <a:endParaRPr lang="fa-IR"/>
        </a:p>
      </dgm:t>
    </dgm:pt>
    <dgm:pt modelId="{DEB79444-4E38-4724-BCD6-C5D36DFFC0E0}" type="sibTrans" cxnId="{7A7D30F9-8BDE-405E-8384-B15C45D7EBBA}">
      <dgm:prSet/>
      <dgm:spPr/>
      <dgm:t>
        <a:bodyPr/>
        <a:lstStyle/>
        <a:p>
          <a:pPr rtl="1"/>
          <a:endParaRPr lang="fa-IR"/>
        </a:p>
      </dgm:t>
    </dgm:pt>
    <dgm:pt modelId="{533E924A-9285-4BA9-9481-E7C10C74DFA1}">
      <dgm:prSet phldrT="[Text]"/>
      <dgm:spPr/>
      <dgm:t>
        <a:bodyPr/>
        <a:lstStyle/>
        <a:p>
          <a:pPr rtl="1"/>
          <a:r>
            <a:rPr lang="fa-IR" dirty="0" smtClean="0">
              <a:cs typeface="B Nazanin" panose="00000400000000000000" pitchFamily="2" charset="-78"/>
            </a:rPr>
            <a:t>یادگیری</a:t>
          </a:r>
          <a:endParaRPr lang="fa-IR" dirty="0">
            <a:cs typeface="B Nazanin" panose="00000400000000000000" pitchFamily="2" charset="-78"/>
          </a:endParaRPr>
        </a:p>
      </dgm:t>
    </dgm:pt>
    <dgm:pt modelId="{6F4A7D81-4B1F-41F3-8052-8D97E68B4339}" type="parTrans" cxnId="{922A36CB-E2B9-422E-BF36-1BF6D0257E1B}">
      <dgm:prSet/>
      <dgm:spPr/>
      <dgm:t>
        <a:bodyPr/>
        <a:lstStyle/>
        <a:p>
          <a:pPr rtl="1"/>
          <a:endParaRPr lang="fa-IR"/>
        </a:p>
      </dgm:t>
    </dgm:pt>
    <dgm:pt modelId="{0D2F00BD-AE82-4F3F-B325-E6CC7CE28B76}" type="sibTrans" cxnId="{922A36CB-E2B9-422E-BF36-1BF6D0257E1B}">
      <dgm:prSet/>
      <dgm:spPr/>
      <dgm:t>
        <a:bodyPr/>
        <a:lstStyle/>
        <a:p>
          <a:pPr rtl="1"/>
          <a:endParaRPr lang="fa-IR"/>
        </a:p>
      </dgm:t>
    </dgm:pt>
    <dgm:pt modelId="{50ACABE5-B759-4F47-9089-5FE6431143CB}" type="pres">
      <dgm:prSet presAssocID="{8A87D243-9802-4FAF-981E-1DDFB6A802E6}" presName="cycle" presStyleCnt="0">
        <dgm:presLayoutVars>
          <dgm:dir/>
          <dgm:resizeHandles val="exact"/>
        </dgm:presLayoutVars>
      </dgm:prSet>
      <dgm:spPr/>
      <dgm:t>
        <a:bodyPr/>
        <a:lstStyle/>
        <a:p>
          <a:pPr rtl="1"/>
          <a:endParaRPr lang="fa-IR"/>
        </a:p>
      </dgm:t>
    </dgm:pt>
    <dgm:pt modelId="{93E13A18-0E10-40AC-A537-FF2969D40329}" type="pres">
      <dgm:prSet presAssocID="{3CADF864-4E86-4940-8181-6141BA70C62C}" presName="dummy" presStyleCnt="0"/>
      <dgm:spPr/>
    </dgm:pt>
    <dgm:pt modelId="{6E896045-601B-47CA-B9A2-6B499B22C5A6}" type="pres">
      <dgm:prSet presAssocID="{3CADF864-4E86-4940-8181-6141BA70C62C}" presName="node" presStyleLbl="revTx" presStyleIdx="0" presStyleCnt="5" custScaleX="148413">
        <dgm:presLayoutVars>
          <dgm:bulletEnabled val="1"/>
        </dgm:presLayoutVars>
      </dgm:prSet>
      <dgm:spPr/>
      <dgm:t>
        <a:bodyPr/>
        <a:lstStyle/>
        <a:p>
          <a:pPr rtl="1"/>
          <a:endParaRPr lang="fa-IR"/>
        </a:p>
      </dgm:t>
    </dgm:pt>
    <dgm:pt modelId="{7D0908F3-2616-472E-80E5-D24F243296C0}" type="pres">
      <dgm:prSet presAssocID="{DB3C7A72-0BCA-4070-AB73-C327B8B7A10B}" presName="sibTrans" presStyleLbl="node1" presStyleIdx="0" presStyleCnt="5"/>
      <dgm:spPr/>
      <dgm:t>
        <a:bodyPr/>
        <a:lstStyle/>
        <a:p>
          <a:pPr rtl="1"/>
          <a:endParaRPr lang="fa-IR"/>
        </a:p>
      </dgm:t>
    </dgm:pt>
    <dgm:pt modelId="{6D408D19-DBB8-4FC8-9A1B-DD2A9368CE9D}" type="pres">
      <dgm:prSet presAssocID="{B396AB06-F18A-4BED-8381-67D23D9FF703}" presName="dummy" presStyleCnt="0"/>
      <dgm:spPr/>
    </dgm:pt>
    <dgm:pt modelId="{9F498589-E0A2-4206-9973-3F187FEAFBDF}" type="pres">
      <dgm:prSet presAssocID="{B396AB06-F18A-4BED-8381-67D23D9FF703}" presName="node" presStyleLbl="revTx" presStyleIdx="1" presStyleCnt="5">
        <dgm:presLayoutVars>
          <dgm:bulletEnabled val="1"/>
        </dgm:presLayoutVars>
      </dgm:prSet>
      <dgm:spPr/>
      <dgm:t>
        <a:bodyPr/>
        <a:lstStyle/>
        <a:p>
          <a:pPr rtl="1"/>
          <a:endParaRPr lang="fa-IR"/>
        </a:p>
      </dgm:t>
    </dgm:pt>
    <dgm:pt modelId="{F2CBF55D-583E-4343-8DB4-EA46D3FA4B2A}" type="pres">
      <dgm:prSet presAssocID="{2A64309A-83CB-4252-97B7-16210ECFD16A}" presName="sibTrans" presStyleLbl="node1" presStyleIdx="1" presStyleCnt="5"/>
      <dgm:spPr/>
      <dgm:t>
        <a:bodyPr/>
        <a:lstStyle/>
        <a:p>
          <a:pPr rtl="1"/>
          <a:endParaRPr lang="fa-IR"/>
        </a:p>
      </dgm:t>
    </dgm:pt>
    <dgm:pt modelId="{9593957A-49BB-4087-BA94-6F3F83253EE9}" type="pres">
      <dgm:prSet presAssocID="{66F30BAC-BB2F-4EE4-A5A5-C36FEB4AB171}" presName="dummy" presStyleCnt="0"/>
      <dgm:spPr/>
    </dgm:pt>
    <dgm:pt modelId="{BBEEB8E3-C935-4370-A0FB-942C4C4D2E60}" type="pres">
      <dgm:prSet presAssocID="{66F30BAC-BB2F-4EE4-A5A5-C36FEB4AB171}" presName="node" presStyleLbl="revTx" presStyleIdx="2" presStyleCnt="5">
        <dgm:presLayoutVars>
          <dgm:bulletEnabled val="1"/>
        </dgm:presLayoutVars>
      </dgm:prSet>
      <dgm:spPr/>
      <dgm:t>
        <a:bodyPr/>
        <a:lstStyle/>
        <a:p>
          <a:pPr rtl="1"/>
          <a:endParaRPr lang="fa-IR"/>
        </a:p>
      </dgm:t>
    </dgm:pt>
    <dgm:pt modelId="{68BEFB5E-18CF-4E13-8117-BBB3A382F6B4}" type="pres">
      <dgm:prSet presAssocID="{6935E2D1-4403-4A30-9C20-CEA712E9FC5F}" presName="sibTrans" presStyleLbl="node1" presStyleIdx="2" presStyleCnt="5"/>
      <dgm:spPr/>
      <dgm:t>
        <a:bodyPr/>
        <a:lstStyle/>
        <a:p>
          <a:pPr rtl="1"/>
          <a:endParaRPr lang="fa-IR"/>
        </a:p>
      </dgm:t>
    </dgm:pt>
    <dgm:pt modelId="{9B89E0F9-DD0E-468C-9898-83D149C18A5A}" type="pres">
      <dgm:prSet presAssocID="{08AD20CC-427B-4278-8D2C-5A6BCF6AFF80}" presName="dummy" presStyleCnt="0"/>
      <dgm:spPr/>
    </dgm:pt>
    <dgm:pt modelId="{AA34ACC3-43A2-4C2E-B09A-AB0AF26DE0E8}" type="pres">
      <dgm:prSet presAssocID="{08AD20CC-427B-4278-8D2C-5A6BCF6AFF80}" presName="node" presStyleLbl="revTx" presStyleIdx="3" presStyleCnt="5">
        <dgm:presLayoutVars>
          <dgm:bulletEnabled val="1"/>
        </dgm:presLayoutVars>
      </dgm:prSet>
      <dgm:spPr/>
      <dgm:t>
        <a:bodyPr/>
        <a:lstStyle/>
        <a:p>
          <a:pPr rtl="1"/>
          <a:endParaRPr lang="fa-IR"/>
        </a:p>
      </dgm:t>
    </dgm:pt>
    <dgm:pt modelId="{D8C6C46C-D46E-4A49-821C-082DC9FAD596}" type="pres">
      <dgm:prSet presAssocID="{DEB79444-4E38-4724-BCD6-C5D36DFFC0E0}" presName="sibTrans" presStyleLbl="node1" presStyleIdx="3" presStyleCnt="5"/>
      <dgm:spPr/>
      <dgm:t>
        <a:bodyPr/>
        <a:lstStyle/>
        <a:p>
          <a:pPr rtl="1"/>
          <a:endParaRPr lang="fa-IR"/>
        </a:p>
      </dgm:t>
    </dgm:pt>
    <dgm:pt modelId="{CEEF629A-6343-4C7D-A457-5A37FB7A35B0}" type="pres">
      <dgm:prSet presAssocID="{533E924A-9285-4BA9-9481-E7C10C74DFA1}" presName="dummy" presStyleCnt="0"/>
      <dgm:spPr/>
    </dgm:pt>
    <dgm:pt modelId="{A1DB5D60-6E68-4758-AC07-34553C4ADE05}" type="pres">
      <dgm:prSet presAssocID="{533E924A-9285-4BA9-9481-E7C10C74DFA1}" presName="node" presStyleLbl="revTx" presStyleIdx="4" presStyleCnt="5">
        <dgm:presLayoutVars>
          <dgm:bulletEnabled val="1"/>
        </dgm:presLayoutVars>
      </dgm:prSet>
      <dgm:spPr/>
      <dgm:t>
        <a:bodyPr/>
        <a:lstStyle/>
        <a:p>
          <a:pPr rtl="1"/>
          <a:endParaRPr lang="fa-IR"/>
        </a:p>
      </dgm:t>
    </dgm:pt>
    <dgm:pt modelId="{1A0A4B7D-80F8-4939-A32B-03E91759338C}" type="pres">
      <dgm:prSet presAssocID="{0D2F00BD-AE82-4F3F-B325-E6CC7CE28B76}" presName="sibTrans" presStyleLbl="node1" presStyleIdx="4" presStyleCnt="5"/>
      <dgm:spPr/>
      <dgm:t>
        <a:bodyPr/>
        <a:lstStyle/>
        <a:p>
          <a:pPr rtl="1"/>
          <a:endParaRPr lang="fa-IR"/>
        </a:p>
      </dgm:t>
    </dgm:pt>
  </dgm:ptLst>
  <dgm:cxnLst>
    <dgm:cxn modelId="{E51279AD-B6E6-4B7E-8659-9CB9B80F8C54}" srcId="{8A87D243-9802-4FAF-981E-1DDFB6A802E6}" destId="{3CADF864-4E86-4940-8181-6141BA70C62C}" srcOrd="0" destOrd="0" parTransId="{185D2B79-A9BB-400A-9209-35204C130DDE}" sibTransId="{DB3C7A72-0BCA-4070-AB73-C327B8B7A10B}"/>
    <dgm:cxn modelId="{5E1D06FD-267F-4433-B338-FC5FEC6AD249}" type="presOf" srcId="{DEB79444-4E38-4724-BCD6-C5D36DFFC0E0}" destId="{D8C6C46C-D46E-4A49-821C-082DC9FAD596}" srcOrd="0" destOrd="0" presId="urn:microsoft.com/office/officeart/2005/8/layout/cycle1"/>
    <dgm:cxn modelId="{25681480-7930-4A4A-AA67-4D50AC23135A}" type="presOf" srcId="{2A64309A-83CB-4252-97B7-16210ECFD16A}" destId="{F2CBF55D-583E-4343-8DB4-EA46D3FA4B2A}" srcOrd="0" destOrd="0" presId="urn:microsoft.com/office/officeart/2005/8/layout/cycle1"/>
    <dgm:cxn modelId="{F923DC25-7244-422E-B79E-C178CA5F338C}" type="presOf" srcId="{533E924A-9285-4BA9-9481-E7C10C74DFA1}" destId="{A1DB5D60-6E68-4758-AC07-34553C4ADE05}" srcOrd="0" destOrd="0" presId="urn:microsoft.com/office/officeart/2005/8/layout/cycle1"/>
    <dgm:cxn modelId="{7A7D30F9-8BDE-405E-8384-B15C45D7EBBA}" srcId="{8A87D243-9802-4FAF-981E-1DDFB6A802E6}" destId="{08AD20CC-427B-4278-8D2C-5A6BCF6AFF80}" srcOrd="3" destOrd="0" parTransId="{51FC7E23-D671-4833-B0EA-01C5D497E209}" sibTransId="{DEB79444-4E38-4724-BCD6-C5D36DFFC0E0}"/>
    <dgm:cxn modelId="{9F26C633-D3D3-407E-9254-DE8EE2A2112C}" type="presOf" srcId="{66F30BAC-BB2F-4EE4-A5A5-C36FEB4AB171}" destId="{BBEEB8E3-C935-4370-A0FB-942C4C4D2E60}" srcOrd="0" destOrd="0" presId="urn:microsoft.com/office/officeart/2005/8/layout/cycle1"/>
    <dgm:cxn modelId="{BB504FF4-143A-4F4F-8629-2AE9FEE9A6ED}" type="presOf" srcId="{08AD20CC-427B-4278-8D2C-5A6BCF6AFF80}" destId="{AA34ACC3-43A2-4C2E-B09A-AB0AF26DE0E8}" srcOrd="0" destOrd="0" presId="urn:microsoft.com/office/officeart/2005/8/layout/cycle1"/>
    <dgm:cxn modelId="{3A4F4AF5-565A-48C8-927D-C7F813A9AB6E}" type="presOf" srcId="{3CADF864-4E86-4940-8181-6141BA70C62C}" destId="{6E896045-601B-47CA-B9A2-6B499B22C5A6}" srcOrd="0" destOrd="0" presId="urn:microsoft.com/office/officeart/2005/8/layout/cycle1"/>
    <dgm:cxn modelId="{2FA358D1-FFCE-45B0-9D35-41EC85ECCF42}" type="presOf" srcId="{6935E2D1-4403-4A30-9C20-CEA712E9FC5F}" destId="{68BEFB5E-18CF-4E13-8117-BBB3A382F6B4}" srcOrd="0" destOrd="0" presId="urn:microsoft.com/office/officeart/2005/8/layout/cycle1"/>
    <dgm:cxn modelId="{70D7F263-B616-402C-AFEF-E4B6D3087DAB}" srcId="{8A87D243-9802-4FAF-981E-1DDFB6A802E6}" destId="{66F30BAC-BB2F-4EE4-A5A5-C36FEB4AB171}" srcOrd="2" destOrd="0" parTransId="{C111D5CA-A0EA-46E4-975B-E2EB2931B4DF}" sibTransId="{6935E2D1-4403-4A30-9C20-CEA712E9FC5F}"/>
    <dgm:cxn modelId="{922A36CB-E2B9-422E-BF36-1BF6D0257E1B}" srcId="{8A87D243-9802-4FAF-981E-1DDFB6A802E6}" destId="{533E924A-9285-4BA9-9481-E7C10C74DFA1}" srcOrd="4" destOrd="0" parTransId="{6F4A7D81-4B1F-41F3-8052-8D97E68B4339}" sibTransId="{0D2F00BD-AE82-4F3F-B325-E6CC7CE28B76}"/>
    <dgm:cxn modelId="{FCBB9618-69CB-490D-8F9F-C750761CA147}" type="presOf" srcId="{DB3C7A72-0BCA-4070-AB73-C327B8B7A10B}" destId="{7D0908F3-2616-472E-80E5-D24F243296C0}" srcOrd="0" destOrd="0" presId="urn:microsoft.com/office/officeart/2005/8/layout/cycle1"/>
    <dgm:cxn modelId="{2D20D76C-7591-4D09-9469-D7128E0A89F1}" type="presOf" srcId="{0D2F00BD-AE82-4F3F-B325-E6CC7CE28B76}" destId="{1A0A4B7D-80F8-4939-A32B-03E91759338C}" srcOrd="0" destOrd="0" presId="urn:microsoft.com/office/officeart/2005/8/layout/cycle1"/>
    <dgm:cxn modelId="{3A618F42-46BD-4536-8C89-B0D5741798C7}" srcId="{8A87D243-9802-4FAF-981E-1DDFB6A802E6}" destId="{B396AB06-F18A-4BED-8381-67D23D9FF703}" srcOrd="1" destOrd="0" parTransId="{A5E9C70B-54D9-4E17-A5B2-2F63A3F21486}" sibTransId="{2A64309A-83CB-4252-97B7-16210ECFD16A}"/>
    <dgm:cxn modelId="{708CC352-8DE5-4DA9-9FB0-0ADC5A02135E}" type="presOf" srcId="{8A87D243-9802-4FAF-981E-1DDFB6A802E6}" destId="{50ACABE5-B759-4F47-9089-5FE6431143CB}" srcOrd="0" destOrd="0" presId="urn:microsoft.com/office/officeart/2005/8/layout/cycle1"/>
    <dgm:cxn modelId="{FA7FF7D5-B31D-471D-A0FD-7876F46DCFDF}" type="presOf" srcId="{B396AB06-F18A-4BED-8381-67D23D9FF703}" destId="{9F498589-E0A2-4206-9973-3F187FEAFBDF}" srcOrd="0" destOrd="0" presId="urn:microsoft.com/office/officeart/2005/8/layout/cycle1"/>
    <dgm:cxn modelId="{1F9FBF20-E56D-4698-B360-1853F8B0CE40}" type="presParOf" srcId="{50ACABE5-B759-4F47-9089-5FE6431143CB}" destId="{93E13A18-0E10-40AC-A537-FF2969D40329}" srcOrd="0" destOrd="0" presId="urn:microsoft.com/office/officeart/2005/8/layout/cycle1"/>
    <dgm:cxn modelId="{DDD2E3C5-EE4E-431A-BB3F-E52580CFF72E}" type="presParOf" srcId="{50ACABE5-B759-4F47-9089-5FE6431143CB}" destId="{6E896045-601B-47CA-B9A2-6B499B22C5A6}" srcOrd="1" destOrd="0" presId="urn:microsoft.com/office/officeart/2005/8/layout/cycle1"/>
    <dgm:cxn modelId="{68DF0B6C-7D3A-4411-8CF7-8CA7FE33C72B}" type="presParOf" srcId="{50ACABE5-B759-4F47-9089-5FE6431143CB}" destId="{7D0908F3-2616-472E-80E5-D24F243296C0}" srcOrd="2" destOrd="0" presId="urn:microsoft.com/office/officeart/2005/8/layout/cycle1"/>
    <dgm:cxn modelId="{30575E57-2069-4E47-B027-9042827338A4}" type="presParOf" srcId="{50ACABE5-B759-4F47-9089-5FE6431143CB}" destId="{6D408D19-DBB8-4FC8-9A1B-DD2A9368CE9D}" srcOrd="3" destOrd="0" presId="urn:microsoft.com/office/officeart/2005/8/layout/cycle1"/>
    <dgm:cxn modelId="{391449F4-D67C-47CE-86D7-B426F3586C62}" type="presParOf" srcId="{50ACABE5-B759-4F47-9089-5FE6431143CB}" destId="{9F498589-E0A2-4206-9973-3F187FEAFBDF}" srcOrd="4" destOrd="0" presId="urn:microsoft.com/office/officeart/2005/8/layout/cycle1"/>
    <dgm:cxn modelId="{156FED2D-B592-4696-8C7E-8C9170D3D6E2}" type="presParOf" srcId="{50ACABE5-B759-4F47-9089-5FE6431143CB}" destId="{F2CBF55D-583E-4343-8DB4-EA46D3FA4B2A}" srcOrd="5" destOrd="0" presId="urn:microsoft.com/office/officeart/2005/8/layout/cycle1"/>
    <dgm:cxn modelId="{3C66E7A3-BF13-488D-95D0-6FE4B198C12A}" type="presParOf" srcId="{50ACABE5-B759-4F47-9089-5FE6431143CB}" destId="{9593957A-49BB-4087-BA94-6F3F83253EE9}" srcOrd="6" destOrd="0" presId="urn:microsoft.com/office/officeart/2005/8/layout/cycle1"/>
    <dgm:cxn modelId="{367B92B9-36AE-4823-9875-44E9F390C048}" type="presParOf" srcId="{50ACABE5-B759-4F47-9089-5FE6431143CB}" destId="{BBEEB8E3-C935-4370-A0FB-942C4C4D2E60}" srcOrd="7" destOrd="0" presId="urn:microsoft.com/office/officeart/2005/8/layout/cycle1"/>
    <dgm:cxn modelId="{EC976638-176E-40FA-A469-814F3332A343}" type="presParOf" srcId="{50ACABE5-B759-4F47-9089-5FE6431143CB}" destId="{68BEFB5E-18CF-4E13-8117-BBB3A382F6B4}" srcOrd="8" destOrd="0" presId="urn:microsoft.com/office/officeart/2005/8/layout/cycle1"/>
    <dgm:cxn modelId="{5C50D618-456E-41AA-B2D4-CE2D2177F189}" type="presParOf" srcId="{50ACABE5-B759-4F47-9089-5FE6431143CB}" destId="{9B89E0F9-DD0E-468C-9898-83D149C18A5A}" srcOrd="9" destOrd="0" presId="urn:microsoft.com/office/officeart/2005/8/layout/cycle1"/>
    <dgm:cxn modelId="{DC3AC578-CFA2-48EB-B093-FA3463701C77}" type="presParOf" srcId="{50ACABE5-B759-4F47-9089-5FE6431143CB}" destId="{AA34ACC3-43A2-4C2E-B09A-AB0AF26DE0E8}" srcOrd="10" destOrd="0" presId="urn:microsoft.com/office/officeart/2005/8/layout/cycle1"/>
    <dgm:cxn modelId="{F1B81112-4289-481C-B71E-B68080373B1D}" type="presParOf" srcId="{50ACABE5-B759-4F47-9089-5FE6431143CB}" destId="{D8C6C46C-D46E-4A49-821C-082DC9FAD596}" srcOrd="11" destOrd="0" presId="urn:microsoft.com/office/officeart/2005/8/layout/cycle1"/>
    <dgm:cxn modelId="{344D63EF-6BF3-4595-A8CC-E12272074410}" type="presParOf" srcId="{50ACABE5-B759-4F47-9089-5FE6431143CB}" destId="{CEEF629A-6343-4C7D-A457-5A37FB7A35B0}" srcOrd="12" destOrd="0" presId="urn:microsoft.com/office/officeart/2005/8/layout/cycle1"/>
    <dgm:cxn modelId="{CE7997D0-3121-472F-9EDE-ED46FC2A290F}" type="presParOf" srcId="{50ACABE5-B759-4F47-9089-5FE6431143CB}" destId="{A1DB5D60-6E68-4758-AC07-34553C4ADE05}" srcOrd="13" destOrd="0" presId="urn:microsoft.com/office/officeart/2005/8/layout/cycle1"/>
    <dgm:cxn modelId="{FE881191-01C6-4952-B293-BBCFB416A3D8}" type="presParOf" srcId="{50ACABE5-B759-4F47-9089-5FE6431143CB}" destId="{1A0A4B7D-80F8-4939-A32B-03E91759338C}" srcOrd="14"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1E4776-F0D9-42CF-9676-1B8CEE3DCA29}" type="doc">
      <dgm:prSet loTypeId="urn:microsoft.com/office/officeart/2005/8/layout/pyramid1" loCatId="pyramid" qsTypeId="urn:microsoft.com/office/officeart/2005/8/quickstyle/simple1" qsCatId="simple" csTypeId="urn:microsoft.com/office/officeart/2005/8/colors/colorful3" csCatId="colorful" phldr="1"/>
      <dgm:spPr/>
    </dgm:pt>
    <dgm:pt modelId="{91E93FA0-1128-4315-A006-884F1DBB6D8E}">
      <dgm:prSet phldrT="[Text]" custT="1"/>
      <dgm:spPr/>
      <dgm:t>
        <a:bodyPr/>
        <a:lstStyle/>
        <a:p>
          <a:pPr algn="ctr" rtl="1"/>
          <a:r>
            <a:rPr lang="fa-IR" sz="2600" dirty="0" smtClean="0">
              <a:cs typeface="B Nazanin" panose="00000400000000000000" pitchFamily="2" charset="-78"/>
            </a:rPr>
            <a:t>ایده کلیدی</a:t>
          </a:r>
          <a:endParaRPr lang="fa-IR" sz="2600" dirty="0">
            <a:cs typeface="B Nazanin" panose="00000400000000000000" pitchFamily="2" charset="-78"/>
          </a:endParaRPr>
        </a:p>
      </dgm:t>
    </dgm:pt>
    <dgm:pt modelId="{FDD9B750-BF6A-4E38-8F28-93C72D6AFC6B}" type="parTrans" cxnId="{5DD6095A-A6D5-4CB7-B6DC-096465CF6DFF}">
      <dgm:prSet/>
      <dgm:spPr/>
      <dgm:t>
        <a:bodyPr/>
        <a:lstStyle/>
        <a:p>
          <a:pPr algn="ctr" rtl="1"/>
          <a:endParaRPr lang="fa-IR" sz="2800">
            <a:cs typeface="B Nazanin" panose="00000400000000000000" pitchFamily="2" charset="-78"/>
          </a:endParaRPr>
        </a:p>
      </dgm:t>
    </dgm:pt>
    <dgm:pt modelId="{C0135E4F-1502-40FC-9B5C-F3427BD58C83}" type="sibTrans" cxnId="{5DD6095A-A6D5-4CB7-B6DC-096465CF6DFF}">
      <dgm:prSet/>
      <dgm:spPr/>
      <dgm:t>
        <a:bodyPr/>
        <a:lstStyle/>
        <a:p>
          <a:pPr algn="ctr" rtl="1"/>
          <a:endParaRPr lang="fa-IR" sz="2800">
            <a:cs typeface="B Nazanin" panose="00000400000000000000" pitchFamily="2" charset="-78"/>
          </a:endParaRPr>
        </a:p>
      </dgm:t>
    </dgm:pt>
    <dgm:pt modelId="{B94E4B7C-EBB8-4050-92BB-609B66920B93}">
      <dgm:prSet phldrT="[Text]" custT="1"/>
      <dgm:spPr/>
      <dgm:t>
        <a:bodyPr/>
        <a:lstStyle/>
        <a:p>
          <a:pPr algn="ctr" rtl="1"/>
          <a:r>
            <a:rPr lang="fa-IR" sz="4800" dirty="0" smtClean="0">
              <a:cs typeface="B Nazanin" panose="00000400000000000000" pitchFamily="2" charset="-78"/>
            </a:rPr>
            <a:t>خرده مفاهیم/ خرده مهارتها</a:t>
          </a:r>
          <a:endParaRPr lang="fa-IR" sz="4800" dirty="0">
            <a:cs typeface="B Nazanin" panose="00000400000000000000" pitchFamily="2" charset="-78"/>
          </a:endParaRPr>
        </a:p>
      </dgm:t>
    </dgm:pt>
    <dgm:pt modelId="{56DD075B-9311-4CA8-9D2D-4CAA829E1FB1}" type="parTrans" cxnId="{48F98F6F-8BC9-43DB-A528-8A3127099549}">
      <dgm:prSet/>
      <dgm:spPr/>
      <dgm:t>
        <a:bodyPr/>
        <a:lstStyle/>
        <a:p>
          <a:pPr algn="ctr" rtl="1"/>
          <a:endParaRPr lang="fa-IR" sz="2800">
            <a:cs typeface="B Nazanin" panose="00000400000000000000" pitchFamily="2" charset="-78"/>
          </a:endParaRPr>
        </a:p>
      </dgm:t>
    </dgm:pt>
    <dgm:pt modelId="{07F0D142-0097-42E8-BC83-A3E9FCB1E574}" type="sibTrans" cxnId="{48F98F6F-8BC9-43DB-A528-8A3127099549}">
      <dgm:prSet/>
      <dgm:spPr/>
      <dgm:t>
        <a:bodyPr/>
        <a:lstStyle/>
        <a:p>
          <a:pPr algn="ctr" rtl="1"/>
          <a:endParaRPr lang="fa-IR" sz="2800">
            <a:cs typeface="B Nazanin" panose="00000400000000000000" pitchFamily="2" charset="-78"/>
          </a:endParaRPr>
        </a:p>
      </dgm:t>
    </dgm:pt>
    <dgm:pt modelId="{B9389CBE-1F10-41CE-B2F2-3F3F9811F423}">
      <dgm:prSet phldrT="[Text]" custT="1"/>
      <dgm:spPr/>
      <dgm:t>
        <a:bodyPr/>
        <a:lstStyle/>
        <a:p>
          <a:pPr algn="ctr" rtl="1"/>
          <a:r>
            <a:rPr lang="fa-IR" sz="5400" dirty="0" smtClean="0">
              <a:cs typeface="B Nazanin" panose="00000400000000000000" pitchFamily="2" charset="-78"/>
            </a:rPr>
            <a:t>اطلاعات جزئی/مصداق ها/مثال ها</a:t>
          </a:r>
          <a:endParaRPr lang="fa-IR" sz="5400" dirty="0">
            <a:cs typeface="B Nazanin" panose="00000400000000000000" pitchFamily="2" charset="-78"/>
          </a:endParaRPr>
        </a:p>
      </dgm:t>
    </dgm:pt>
    <dgm:pt modelId="{E882EDC7-81C7-4215-BDA2-A6C6B971D9EB}" type="parTrans" cxnId="{54CBAFFE-E9C9-4BCC-A357-FB7F869AA58E}">
      <dgm:prSet/>
      <dgm:spPr/>
      <dgm:t>
        <a:bodyPr/>
        <a:lstStyle/>
        <a:p>
          <a:pPr algn="ctr" rtl="1"/>
          <a:endParaRPr lang="fa-IR" sz="2800">
            <a:cs typeface="B Nazanin" panose="00000400000000000000" pitchFamily="2" charset="-78"/>
          </a:endParaRPr>
        </a:p>
      </dgm:t>
    </dgm:pt>
    <dgm:pt modelId="{87222A00-33D5-45DB-BDB2-7C3F375BE7E7}" type="sibTrans" cxnId="{54CBAFFE-E9C9-4BCC-A357-FB7F869AA58E}">
      <dgm:prSet/>
      <dgm:spPr/>
      <dgm:t>
        <a:bodyPr/>
        <a:lstStyle/>
        <a:p>
          <a:pPr algn="ctr" rtl="1"/>
          <a:endParaRPr lang="fa-IR" sz="2800">
            <a:cs typeface="B Nazanin" panose="00000400000000000000" pitchFamily="2" charset="-78"/>
          </a:endParaRPr>
        </a:p>
      </dgm:t>
    </dgm:pt>
    <dgm:pt modelId="{0401E445-B9D5-4DBF-B957-57EDD8A8E961}">
      <dgm:prSet custT="1"/>
      <dgm:spPr/>
      <dgm:t>
        <a:bodyPr/>
        <a:lstStyle/>
        <a:p>
          <a:pPr algn="ctr" rtl="1"/>
          <a:r>
            <a:rPr lang="fa-IR" sz="4400" dirty="0" smtClean="0">
              <a:cs typeface="B Nazanin" panose="00000400000000000000" pitchFamily="2" charset="-78"/>
            </a:rPr>
            <a:t>مفاهیم و مهارت های اساسی</a:t>
          </a:r>
          <a:endParaRPr lang="fa-IR" sz="4400" dirty="0">
            <a:cs typeface="B Nazanin" panose="00000400000000000000" pitchFamily="2" charset="-78"/>
          </a:endParaRPr>
        </a:p>
      </dgm:t>
    </dgm:pt>
    <dgm:pt modelId="{00A5DD67-CF09-4745-B2DF-2AEF05C84DB9}" type="parTrans" cxnId="{3C4BEE94-E856-492C-B8DA-F2E245D95B34}">
      <dgm:prSet/>
      <dgm:spPr/>
      <dgm:t>
        <a:bodyPr/>
        <a:lstStyle/>
        <a:p>
          <a:pPr algn="ctr" rtl="1"/>
          <a:endParaRPr lang="fa-IR" sz="2800">
            <a:cs typeface="B Nazanin" panose="00000400000000000000" pitchFamily="2" charset="-78"/>
          </a:endParaRPr>
        </a:p>
      </dgm:t>
    </dgm:pt>
    <dgm:pt modelId="{97C4B1F6-A9CE-48C5-8976-F487DD880404}" type="sibTrans" cxnId="{3C4BEE94-E856-492C-B8DA-F2E245D95B34}">
      <dgm:prSet/>
      <dgm:spPr/>
      <dgm:t>
        <a:bodyPr/>
        <a:lstStyle/>
        <a:p>
          <a:pPr algn="ctr" rtl="1"/>
          <a:endParaRPr lang="fa-IR" sz="2800">
            <a:cs typeface="B Nazanin" panose="00000400000000000000" pitchFamily="2" charset="-78"/>
          </a:endParaRPr>
        </a:p>
      </dgm:t>
    </dgm:pt>
    <dgm:pt modelId="{2EB41D0B-0C62-495B-A1E9-0E7DA08DD0AA}" type="pres">
      <dgm:prSet presAssocID="{701E4776-F0D9-42CF-9676-1B8CEE3DCA29}" presName="Name0" presStyleCnt="0">
        <dgm:presLayoutVars>
          <dgm:dir/>
          <dgm:animLvl val="lvl"/>
          <dgm:resizeHandles val="exact"/>
        </dgm:presLayoutVars>
      </dgm:prSet>
      <dgm:spPr/>
    </dgm:pt>
    <dgm:pt modelId="{5F90563C-FAFB-478A-9127-FC6E58CE73FF}" type="pres">
      <dgm:prSet presAssocID="{91E93FA0-1128-4315-A006-884F1DBB6D8E}" presName="Name8" presStyleCnt="0"/>
      <dgm:spPr/>
    </dgm:pt>
    <dgm:pt modelId="{55F91C1A-06D1-4C9E-B72E-6388CBBC02F0}" type="pres">
      <dgm:prSet presAssocID="{91E93FA0-1128-4315-A006-884F1DBB6D8E}" presName="level" presStyleLbl="node1" presStyleIdx="0" presStyleCnt="4">
        <dgm:presLayoutVars>
          <dgm:chMax val="1"/>
          <dgm:bulletEnabled val="1"/>
        </dgm:presLayoutVars>
      </dgm:prSet>
      <dgm:spPr/>
      <dgm:t>
        <a:bodyPr/>
        <a:lstStyle/>
        <a:p>
          <a:pPr rtl="1"/>
          <a:endParaRPr lang="fa-IR"/>
        </a:p>
      </dgm:t>
    </dgm:pt>
    <dgm:pt modelId="{4E1D3840-D7E0-430F-9609-5EC17BA8F6FF}" type="pres">
      <dgm:prSet presAssocID="{91E93FA0-1128-4315-A006-884F1DBB6D8E}" presName="levelTx" presStyleLbl="revTx" presStyleIdx="0" presStyleCnt="0">
        <dgm:presLayoutVars>
          <dgm:chMax val="1"/>
          <dgm:bulletEnabled val="1"/>
        </dgm:presLayoutVars>
      </dgm:prSet>
      <dgm:spPr/>
      <dgm:t>
        <a:bodyPr/>
        <a:lstStyle/>
        <a:p>
          <a:pPr rtl="1"/>
          <a:endParaRPr lang="fa-IR"/>
        </a:p>
      </dgm:t>
    </dgm:pt>
    <dgm:pt modelId="{50EB5D11-8F1C-417A-B0FC-11248435D2BC}" type="pres">
      <dgm:prSet presAssocID="{0401E445-B9D5-4DBF-B957-57EDD8A8E961}" presName="Name8" presStyleCnt="0"/>
      <dgm:spPr/>
    </dgm:pt>
    <dgm:pt modelId="{2B01335D-BEC4-4821-9341-DA3D07205D35}" type="pres">
      <dgm:prSet presAssocID="{0401E445-B9D5-4DBF-B957-57EDD8A8E961}" presName="level" presStyleLbl="node1" presStyleIdx="1" presStyleCnt="4">
        <dgm:presLayoutVars>
          <dgm:chMax val="1"/>
          <dgm:bulletEnabled val="1"/>
        </dgm:presLayoutVars>
      </dgm:prSet>
      <dgm:spPr/>
      <dgm:t>
        <a:bodyPr/>
        <a:lstStyle/>
        <a:p>
          <a:pPr rtl="1"/>
          <a:endParaRPr lang="fa-IR"/>
        </a:p>
      </dgm:t>
    </dgm:pt>
    <dgm:pt modelId="{AF75DE9F-F980-41E5-8EB6-863F94B31408}" type="pres">
      <dgm:prSet presAssocID="{0401E445-B9D5-4DBF-B957-57EDD8A8E961}" presName="levelTx" presStyleLbl="revTx" presStyleIdx="0" presStyleCnt="0">
        <dgm:presLayoutVars>
          <dgm:chMax val="1"/>
          <dgm:bulletEnabled val="1"/>
        </dgm:presLayoutVars>
      </dgm:prSet>
      <dgm:spPr/>
      <dgm:t>
        <a:bodyPr/>
        <a:lstStyle/>
        <a:p>
          <a:pPr rtl="1"/>
          <a:endParaRPr lang="fa-IR"/>
        </a:p>
      </dgm:t>
    </dgm:pt>
    <dgm:pt modelId="{F04FF639-6608-43AE-AF21-465DB77B4771}" type="pres">
      <dgm:prSet presAssocID="{B94E4B7C-EBB8-4050-92BB-609B66920B93}" presName="Name8" presStyleCnt="0"/>
      <dgm:spPr/>
    </dgm:pt>
    <dgm:pt modelId="{AABE2591-8800-4336-92A5-672FEF78C89D}" type="pres">
      <dgm:prSet presAssocID="{B94E4B7C-EBB8-4050-92BB-609B66920B93}" presName="level" presStyleLbl="node1" presStyleIdx="2" presStyleCnt="4">
        <dgm:presLayoutVars>
          <dgm:chMax val="1"/>
          <dgm:bulletEnabled val="1"/>
        </dgm:presLayoutVars>
      </dgm:prSet>
      <dgm:spPr/>
      <dgm:t>
        <a:bodyPr/>
        <a:lstStyle/>
        <a:p>
          <a:pPr rtl="1"/>
          <a:endParaRPr lang="fa-IR"/>
        </a:p>
      </dgm:t>
    </dgm:pt>
    <dgm:pt modelId="{2907A2AC-BC23-4AD8-ACD5-A325BE3966B8}" type="pres">
      <dgm:prSet presAssocID="{B94E4B7C-EBB8-4050-92BB-609B66920B93}" presName="levelTx" presStyleLbl="revTx" presStyleIdx="0" presStyleCnt="0">
        <dgm:presLayoutVars>
          <dgm:chMax val="1"/>
          <dgm:bulletEnabled val="1"/>
        </dgm:presLayoutVars>
      </dgm:prSet>
      <dgm:spPr/>
      <dgm:t>
        <a:bodyPr/>
        <a:lstStyle/>
        <a:p>
          <a:pPr rtl="1"/>
          <a:endParaRPr lang="fa-IR"/>
        </a:p>
      </dgm:t>
    </dgm:pt>
    <dgm:pt modelId="{978F8408-1415-44C4-BE87-AFCC8CF43BAE}" type="pres">
      <dgm:prSet presAssocID="{B9389CBE-1F10-41CE-B2F2-3F3F9811F423}" presName="Name8" presStyleCnt="0"/>
      <dgm:spPr/>
    </dgm:pt>
    <dgm:pt modelId="{290DC9CA-ECBF-42A0-86B8-74FA8CA36EE7}" type="pres">
      <dgm:prSet presAssocID="{B9389CBE-1F10-41CE-B2F2-3F3F9811F423}" presName="level" presStyleLbl="node1" presStyleIdx="3" presStyleCnt="4">
        <dgm:presLayoutVars>
          <dgm:chMax val="1"/>
          <dgm:bulletEnabled val="1"/>
        </dgm:presLayoutVars>
      </dgm:prSet>
      <dgm:spPr/>
      <dgm:t>
        <a:bodyPr/>
        <a:lstStyle/>
        <a:p>
          <a:pPr rtl="1"/>
          <a:endParaRPr lang="fa-IR"/>
        </a:p>
      </dgm:t>
    </dgm:pt>
    <dgm:pt modelId="{8AE811FF-19A5-43BC-84E9-D8482FBB1F36}" type="pres">
      <dgm:prSet presAssocID="{B9389CBE-1F10-41CE-B2F2-3F3F9811F423}" presName="levelTx" presStyleLbl="revTx" presStyleIdx="0" presStyleCnt="0">
        <dgm:presLayoutVars>
          <dgm:chMax val="1"/>
          <dgm:bulletEnabled val="1"/>
        </dgm:presLayoutVars>
      </dgm:prSet>
      <dgm:spPr/>
      <dgm:t>
        <a:bodyPr/>
        <a:lstStyle/>
        <a:p>
          <a:pPr rtl="1"/>
          <a:endParaRPr lang="fa-IR"/>
        </a:p>
      </dgm:t>
    </dgm:pt>
  </dgm:ptLst>
  <dgm:cxnLst>
    <dgm:cxn modelId="{B35715BA-C3A5-46A7-BBCF-D3DC14BF75AB}" type="presOf" srcId="{91E93FA0-1128-4315-A006-884F1DBB6D8E}" destId="{55F91C1A-06D1-4C9E-B72E-6388CBBC02F0}" srcOrd="0" destOrd="0" presId="urn:microsoft.com/office/officeart/2005/8/layout/pyramid1"/>
    <dgm:cxn modelId="{5DD6095A-A6D5-4CB7-B6DC-096465CF6DFF}" srcId="{701E4776-F0D9-42CF-9676-1B8CEE3DCA29}" destId="{91E93FA0-1128-4315-A006-884F1DBB6D8E}" srcOrd="0" destOrd="0" parTransId="{FDD9B750-BF6A-4E38-8F28-93C72D6AFC6B}" sibTransId="{C0135E4F-1502-40FC-9B5C-F3427BD58C83}"/>
    <dgm:cxn modelId="{8B00743E-113F-44F7-ACFF-88ED52525BFD}" type="presOf" srcId="{701E4776-F0D9-42CF-9676-1B8CEE3DCA29}" destId="{2EB41D0B-0C62-495B-A1E9-0E7DA08DD0AA}" srcOrd="0" destOrd="0" presId="urn:microsoft.com/office/officeart/2005/8/layout/pyramid1"/>
    <dgm:cxn modelId="{168CC87D-FCAD-44F9-8C15-B3866C8A9466}" type="presOf" srcId="{B9389CBE-1F10-41CE-B2F2-3F3F9811F423}" destId="{8AE811FF-19A5-43BC-84E9-D8482FBB1F36}" srcOrd="1" destOrd="0" presId="urn:microsoft.com/office/officeart/2005/8/layout/pyramid1"/>
    <dgm:cxn modelId="{9DDD2861-2BF1-484A-99CC-B36BCC8277DA}" type="presOf" srcId="{B94E4B7C-EBB8-4050-92BB-609B66920B93}" destId="{2907A2AC-BC23-4AD8-ACD5-A325BE3966B8}" srcOrd="1" destOrd="0" presId="urn:microsoft.com/office/officeart/2005/8/layout/pyramid1"/>
    <dgm:cxn modelId="{3C4BEE94-E856-492C-B8DA-F2E245D95B34}" srcId="{701E4776-F0D9-42CF-9676-1B8CEE3DCA29}" destId="{0401E445-B9D5-4DBF-B957-57EDD8A8E961}" srcOrd="1" destOrd="0" parTransId="{00A5DD67-CF09-4745-B2DF-2AEF05C84DB9}" sibTransId="{97C4B1F6-A9CE-48C5-8976-F487DD880404}"/>
    <dgm:cxn modelId="{3DBE3213-EF3C-4AC2-9EAC-4BFA66FB2813}" type="presOf" srcId="{B9389CBE-1F10-41CE-B2F2-3F3F9811F423}" destId="{290DC9CA-ECBF-42A0-86B8-74FA8CA36EE7}" srcOrd="0" destOrd="0" presId="urn:microsoft.com/office/officeart/2005/8/layout/pyramid1"/>
    <dgm:cxn modelId="{48F98F6F-8BC9-43DB-A528-8A3127099549}" srcId="{701E4776-F0D9-42CF-9676-1B8CEE3DCA29}" destId="{B94E4B7C-EBB8-4050-92BB-609B66920B93}" srcOrd="2" destOrd="0" parTransId="{56DD075B-9311-4CA8-9D2D-4CAA829E1FB1}" sibTransId="{07F0D142-0097-42E8-BC83-A3E9FCB1E574}"/>
    <dgm:cxn modelId="{08E081E0-8BCB-4ED7-B343-4A7E96E10155}" type="presOf" srcId="{B94E4B7C-EBB8-4050-92BB-609B66920B93}" destId="{AABE2591-8800-4336-92A5-672FEF78C89D}" srcOrd="0" destOrd="0" presId="urn:microsoft.com/office/officeart/2005/8/layout/pyramid1"/>
    <dgm:cxn modelId="{AE2549A9-E1C4-46E4-9F01-58D5C284F890}" type="presOf" srcId="{91E93FA0-1128-4315-A006-884F1DBB6D8E}" destId="{4E1D3840-D7E0-430F-9609-5EC17BA8F6FF}" srcOrd="1" destOrd="0" presId="urn:microsoft.com/office/officeart/2005/8/layout/pyramid1"/>
    <dgm:cxn modelId="{4246DFB1-ACC5-4223-8131-52D42E6E8AFF}" type="presOf" srcId="{0401E445-B9D5-4DBF-B957-57EDD8A8E961}" destId="{AF75DE9F-F980-41E5-8EB6-863F94B31408}" srcOrd="1" destOrd="0" presId="urn:microsoft.com/office/officeart/2005/8/layout/pyramid1"/>
    <dgm:cxn modelId="{152BAA74-CD44-4D58-BBD3-9788D8FA5E7A}" type="presOf" srcId="{0401E445-B9D5-4DBF-B957-57EDD8A8E961}" destId="{2B01335D-BEC4-4821-9341-DA3D07205D35}" srcOrd="0" destOrd="0" presId="urn:microsoft.com/office/officeart/2005/8/layout/pyramid1"/>
    <dgm:cxn modelId="{54CBAFFE-E9C9-4BCC-A357-FB7F869AA58E}" srcId="{701E4776-F0D9-42CF-9676-1B8CEE3DCA29}" destId="{B9389CBE-1F10-41CE-B2F2-3F3F9811F423}" srcOrd="3" destOrd="0" parTransId="{E882EDC7-81C7-4215-BDA2-A6C6B971D9EB}" sibTransId="{87222A00-33D5-45DB-BDB2-7C3F375BE7E7}"/>
    <dgm:cxn modelId="{EE691E6B-A63F-4EA4-8D81-F54BB954FD66}" type="presParOf" srcId="{2EB41D0B-0C62-495B-A1E9-0E7DA08DD0AA}" destId="{5F90563C-FAFB-478A-9127-FC6E58CE73FF}" srcOrd="0" destOrd="0" presId="urn:microsoft.com/office/officeart/2005/8/layout/pyramid1"/>
    <dgm:cxn modelId="{265A3368-A1CB-49E9-B149-4A2B33992F2B}" type="presParOf" srcId="{5F90563C-FAFB-478A-9127-FC6E58CE73FF}" destId="{55F91C1A-06D1-4C9E-B72E-6388CBBC02F0}" srcOrd="0" destOrd="0" presId="urn:microsoft.com/office/officeart/2005/8/layout/pyramid1"/>
    <dgm:cxn modelId="{E2366F14-BA53-4D28-B37D-B981E166DB41}" type="presParOf" srcId="{5F90563C-FAFB-478A-9127-FC6E58CE73FF}" destId="{4E1D3840-D7E0-430F-9609-5EC17BA8F6FF}" srcOrd="1" destOrd="0" presId="urn:microsoft.com/office/officeart/2005/8/layout/pyramid1"/>
    <dgm:cxn modelId="{ADB83151-B3D6-491E-AC2D-8936299B9437}" type="presParOf" srcId="{2EB41D0B-0C62-495B-A1E9-0E7DA08DD0AA}" destId="{50EB5D11-8F1C-417A-B0FC-11248435D2BC}" srcOrd="1" destOrd="0" presId="urn:microsoft.com/office/officeart/2005/8/layout/pyramid1"/>
    <dgm:cxn modelId="{A465DA19-89BC-45FF-9712-347EF81D09CE}" type="presParOf" srcId="{50EB5D11-8F1C-417A-B0FC-11248435D2BC}" destId="{2B01335D-BEC4-4821-9341-DA3D07205D35}" srcOrd="0" destOrd="0" presId="urn:microsoft.com/office/officeart/2005/8/layout/pyramid1"/>
    <dgm:cxn modelId="{15D88319-1C22-4FD7-8436-CBAFA2192D04}" type="presParOf" srcId="{50EB5D11-8F1C-417A-B0FC-11248435D2BC}" destId="{AF75DE9F-F980-41E5-8EB6-863F94B31408}" srcOrd="1" destOrd="0" presId="urn:microsoft.com/office/officeart/2005/8/layout/pyramid1"/>
    <dgm:cxn modelId="{B6275841-EDB9-4137-B6B0-3707DEB0230F}" type="presParOf" srcId="{2EB41D0B-0C62-495B-A1E9-0E7DA08DD0AA}" destId="{F04FF639-6608-43AE-AF21-465DB77B4771}" srcOrd="2" destOrd="0" presId="urn:microsoft.com/office/officeart/2005/8/layout/pyramid1"/>
    <dgm:cxn modelId="{5DFA644D-B73E-4808-BECD-8E2FDB924C33}" type="presParOf" srcId="{F04FF639-6608-43AE-AF21-465DB77B4771}" destId="{AABE2591-8800-4336-92A5-672FEF78C89D}" srcOrd="0" destOrd="0" presId="urn:microsoft.com/office/officeart/2005/8/layout/pyramid1"/>
    <dgm:cxn modelId="{63EC9DD9-D85E-48D7-B9C4-D5EA9865A31A}" type="presParOf" srcId="{F04FF639-6608-43AE-AF21-465DB77B4771}" destId="{2907A2AC-BC23-4AD8-ACD5-A325BE3966B8}" srcOrd="1" destOrd="0" presId="urn:microsoft.com/office/officeart/2005/8/layout/pyramid1"/>
    <dgm:cxn modelId="{EE288311-E054-4F89-8EBE-326A4A0AC51F}" type="presParOf" srcId="{2EB41D0B-0C62-495B-A1E9-0E7DA08DD0AA}" destId="{978F8408-1415-44C4-BE87-AFCC8CF43BAE}" srcOrd="3" destOrd="0" presId="urn:microsoft.com/office/officeart/2005/8/layout/pyramid1"/>
    <dgm:cxn modelId="{1ED13AC5-D8B5-43DA-A222-735642DE623C}" type="presParOf" srcId="{978F8408-1415-44C4-BE87-AFCC8CF43BAE}" destId="{290DC9CA-ECBF-42A0-86B8-74FA8CA36EE7}" srcOrd="0" destOrd="0" presId="urn:microsoft.com/office/officeart/2005/8/layout/pyramid1"/>
    <dgm:cxn modelId="{D647C5C2-62CC-463B-99AC-1EA1F5FFCABB}" type="presParOf" srcId="{978F8408-1415-44C4-BE87-AFCC8CF43BAE}" destId="{8AE811FF-19A5-43BC-84E9-D8482FBB1F36}"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96045-601B-47CA-B9A2-6B499B22C5A6}">
      <dsp:nvSpPr>
        <dsp:cNvPr id="0" name=""/>
        <dsp:cNvSpPr/>
      </dsp:nvSpPr>
      <dsp:spPr>
        <a:xfrm>
          <a:off x="4452727" y="39790"/>
          <a:ext cx="2023947" cy="1363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fa-IR" sz="3900" kern="1200" dirty="0" smtClean="0">
              <a:cs typeface="B Nazanin" panose="00000400000000000000" pitchFamily="2" charset="-78"/>
            </a:rPr>
            <a:t>تبیین مسئله</a:t>
          </a:r>
          <a:endParaRPr lang="fa-IR" sz="3900" kern="1200" dirty="0">
            <a:cs typeface="B Nazanin" panose="00000400000000000000" pitchFamily="2" charset="-78"/>
          </a:endParaRPr>
        </a:p>
      </dsp:txBody>
      <dsp:txXfrm>
        <a:off x="4452727" y="39790"/>
        <a:ext cx="2023947" cy="1363726"/>
      </dsp:txXfrm>
    </dsp:sp>
    <dsp:sp modelId="{7D0908F3-2616-472E-80E5-D24F243296C0}">
      <dsp:nvSpPr>
        <dsp:cNvPr id="0" name=""/>
        <dsp:cNvSpPr/>
      </dsp:nvSpPr>
      <dsp:spPr>
        <a:xfrm>
          <a:off x="1575308" y="392"/>
          <a:ext cx="5112437" cy="5112437"/>
        </a:xfrm>
        <a:prstGeom prst="circularArrow">
          <a:avLst>
            <a:gd name="adj1" fmla="val 5202"/>
            <a:gd name="adj2" fmla="val 336015"/>
            <a:gd name="adj3" fmla="val 21292825"/>
            <a:gd name="adj4" fmla="val 19766604"/>
            <a:gd name="adj5" fmla="val 6068"/>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9F498589-E0A2-4206-9973-3F187FEAFBDF}">
      <dsp:nvSpPr>
        <dsp:cNvPr id="0" name=""/>
        <dsp:cNvSpPr/>
      </dsp:nvSpPr>
      <dsp:spPr>
        <a:xfrm>
          <a:off x="5606784" y="2575638"/>
          <a:ext cx="1363726" cy="1363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fa-IR" sz="3900" kern="1200" dirty="0" smtClean="0">
              <a:cs typeface="B Nazanin" panose="00000400000000000000" pitchFamily="2" charset="-78"/>
            </a:rPr>
            <a:t>طراحی</a:t>
          </a:r>
          <a:endParaRPr lang="fa-IR" sz="3900" kern="1200" dirty="0">
            <a:cs typeface="B Nazanin" panose="00000400000000000000" pitchFamily="2" charset="-78"/>
          </a:endParaRPr>
        </a:p>
      </dsp:txBody>
      <dsp:txXfrm>
        <a:off x="5606784" y="2575638"/>
        <a:ext cx="1363726" cy="1363726"/>
      </dsp:txXfrm>
    </dsp:sp>
    <dsp:sp modelId="{F2CBF55D-583E-4343-8DB4-EA46D3FA4B2A}">
      <dsp:nvSpPr>
        <dsp:cNvPr id="0" name=""/>
        <dsp:cNvSpPr/>
      </dsp:nvSpPr>
      <dsp:spPr>
        <a:xfrm>
          <a:off x="1575308" y="392"/>
          <a:ext cx="5112437" cy="5112437"/>
        </a:xfrm>
        <a:prstGeom prst="circularArrow">
          <a:avLst>
            <a:gd name="adj1" fmla="val 5202"/>
            <a:gd name="adj2" fmla="val 336015"/>
            <a:gd name="adj3" fmla="val 4014266"/>
            <a:gd name="adj4" fmla="val 2253829"/>
            <a:gd name="adj5" fmla="val 6068"/>
          </a:avLst>
        </a:prstGeom>
        <a:solidFill>
          <a:schemeClr val="accent3">
            <a:hueOff val="677650"/>
            <a:satOff val="25000"/>
            <a:lumOff val="-367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BBEEB8E3-C935-4370-A0FB-942C4C4D2E60}">
      <dsp:nvSpPr>
        <dsp:cNvPr id="0" name=""/>
        <dsp:cNvSpPr/>
      </dsp:nvSpPr>
      <dsp:spPr>
        <a:xfrm>
          <a:off x="3449663" y="4142879"/>
          <a:ext cx="1363726" cy="1363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fa-IR" sz="3900" kern="1200" dirty="0" smtClean="0">
              <a:cs typeface="B Nazanin" panose="00000400000000000000" pitchFamily="2" charset="-78"/>
            </a:rPr>
            <a:t>کنش</a:t>
          </a:r>
          <a:endParaRPr lang="fa-IR" sz="3900" kern="1200" dirty="0">
            <a:cs typeface="B Nazanin" panose="00000400000000000000" pitchFamily="2" charset="-78"/>
          </a:endParaRPr>
        </a:p>
      </dsp:txBody>
      <dsp:txXfrm>
        <a:off x="3449663" y="4142879"/>
        <a:ext cx="1363726" cy="1363726"/>
      </dsp:txXfrm>
    </dsp:sp>
    <dsp:sp modelId="{68BEFB5E-18CF-4E13-8117-BBB3A382F6B4}">
      <dsp:nvSpPr>
        <dsp:cNvPr id="0" name=""/>
        <dsp:cNvSpPr/>
      </dsp:nvSpPr>
      <dsp:spPr>
        <a:xfrm>
          <a:off x="1575308" y="392"/>
          <a:ext cx="5112437" cy="5112437"/>
        </a:xfrm>
        <a:prstGeom prst="circularArrow">
          <a:avLst>
            <a:gd name="adj1" fmla="val 5202"/>
            <a:gd name="adj2" fmla="val 336015"/>
            <a:gd name="adj3" fmla="val 8210155"/>
            <a:gd name="adj4" fmla="val 6449719"/>
            <a:gd name="adj5" fmla="val 6068"/>
          </a:avLst>
        </a:prstGeom>
        <a:solidFill>
          <a:schemeClr val="accent3">
            <a:hueOff val="1355300"/>
            <a:satOff val="50000"/>
            <a:lumOff val="-735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AA34ACC3-43A2-4C2E-B09A-AB0AF26DE0E8}">
      <dsp:nvSpPr>
        <dsp:cNvPr id="0" name=""/>
        <dsp:cNvSpPr/>
      </dsp:nvSpPr>
      <dsp:spPr>
        <a:xfrm>
          <a:off x="1292542" y="2575638"/>
          <a:ext cx="1363726" cy="1363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fa-IR" sz="3900" kern="1200" dirty="0" smtClean="0">
              <a:cs typeface="B Nazanin" panose="00000400000000000000" pitchFamily="2" charset="-78"/>
            </a:rPr>
            <a:t>تأمل</a:t>
          </a:r>
          <a:endParaRPr lang="fa-IR" sz="3900" kern="1200" dirty="0">
            <a:cs typeface="B Nazanin" panose="00000400000000000000" pitchFamily="2" charset="-78"/>
          </a:endParaRPr>
        </a:p>
      </dsp:txBody>
      <dsp:txXfrm>
        <a:off x="1292542" y="2575638"/>
        <a:ext cx="1363726" cy="1363726"/>
      </dsp:txXfrm>
    </dsp:sp>
    <dsp:sp modelId="{D8C6C46C-D46E-4A49-821C-082DC9FAD596}">
      <dsp:nvSpPr>
        <dsp:cNvPr id="0" name=""/>
        <dsp:cNvSpPr/>
      </dsp:nvSpPr>
      <dsp:spPr>
        <a:xfrm>
          <a:off x="1575308" y="392"/>
          <a:ext cx="5112437" cy="5112437"/>
        </a:xfrm>
        <a:prstGeom prst="circularArrow">
          <a:avLst>
            <a:gd name="adj1" fmla="val 5202"/>
            <a:gd name="adj2" fmla="val 336015"/>
            <a:gd name="adj3" fmla="val 12297380"/>
            <a:gd name="adj4" fmla="val 10771160"/>
            <a:gd name="adj5" fmla="val 6068"/>
          </a:avLst>
        </a:prstGeom>
        <a:solidFill>
          <a:schemeClr val="accent3">
            <a:hueOff val="2032949"/>
            <a:satOff val="75000"/>
            <a:lumOff val="-1102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A1DB5D60-6E68-4758-AC07-34553C4ADE05}">
      <dsp:nvSpPr>
        <dsp:cNvPr id="0" name=""/>
        <dsp:cNvSpPr/>
      </dsp:nvSpPr>
      <dsp:spPr>
        <a:xfrm>
          <a:off x="2116489" y="39790"/>
          <a:ext cx="1363726" cy="1363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1733550" rtl="1">
            <a:lnSpc>
              <a:spcPct val="90000"/>
            </a:lnSpc>
            <a:spcBef>
              <a:spcPct val="0"/>
            </a:spcBef>
            <a:spcAft>
              <a:spcPct val="35000"/>
            </a:spcAft>
          </a:pPr>
          <a:r>
            <a:rPr lang="fa-IR" sz="3900" kern="1200" dirty="0" smtClean="0">
              <a:cs typeface="B Nazanin" panose="00000400000000000000" pitchFamily="2" charset="-78"/>
            </a:rPr>
            <a:t>یادگیری</a:t>
          </a:r>
          <a:endParaRPr lang="fa-IR" sz="3900" kern="1200" dirty="0">
            <a:cs typeface="B Nazanin" panose="00000400000000000000" pitchFamily="2" charset="-78"/>
          </a:endParaRPr>
        </a:p>
      </dsp:txBody>
      <dsp:txXfrm>
        <a:off x="2116489" y="39790"/>
        <a:ext cx="1363726" cy="1363726"/>
      </dsp:txXfrm>
    </dsp:sp>
    <dsp:sp modelId="{1A0A4B7D-80F8-4939-A32B-03E91759338C}">
      <dsp:nvSpPr>
        <dsp:cNvPr id="0" name=""/>
        <dsp:cNvSpPr/>
      </dsp:nvSpPr>
      <dsp:spPr>
        <a:xfrm>
          <a:off x="1575308" y="392"/>
          <a:ext cx="5112437" cy="5112437"/>
        </a:xfrm>
        <a:prstGeom prst="circularArrow">
          <a:avLst>
            <a:gd name="adj1" fmla="val 5202"/>
            <a:gd name="adj2" fmla="val 336015"/>
            <a:gd name="adj3" fmla="val 16352462"/>
            <a:gd name="adj4" fmla="val 15198729"/>
            <a:gd name="adj5" fmla="val 6068"/>
          </a:avLst>
        </a:prstGeom>
        <a:solidFill>
          <a:schemeClr val="accent3">
            <a:hueOff val="2710599"/>
            <a:satOff val="100000"/>
            <a:lumOff val="-1470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91C1A-06D1-4C9E-B72E-6388CBBC02F0}">
      <dsp:nvSpPr>
        <dsp:cNvPr id="0" name=""/>
        <dsp:cNvSpPr/>
      </dsp:nvSpPr>
      <dsp:spPr>
        <a:xfrm>
          <a:off x="4237307" y="0"/>
          <a:ext cx="2824871" cy="1429115"/>
        </a:xfrm>
        <a:prstGeom prst="trapezoid">
          <a:avLst>
            <a:gd name="adj" fmla="val 98833"/>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fa-IR" sz="2600" kern="1200" dirty="0" smtClean="0">
              <a:cs typeface="B Nazanin" panose="00000400000000000000" pitchFamily="2" charset="-78"/>
            </a:rPr>
            <a:t>ایده کلیدی</a:t>
          </a:r>
          <a:endParaRPr lang="fa-IR" sz="2600" kern="1200" dirty="0">
            <a:cs typeface="B Nazanin" panose="00000400000000000000" pitchFamily="2" charset="-78"/>
          </a:endParaRPr>
        </a:p>
      </dsp:txBody>
      <dsp:txXfrm>
        <a:off x="4237307" y="0"/>
        <a:ext cx="2824871" cy="1429115"/>
      </dsp:txXfrm>
    </dsp:sp>
    <dsp:sp modelId="{2B01335D-BEC4-4821-9341-DA3D07205D35}">
      <dsp:nvSpPr>
        <dsp:cNvPr id="0" name=""/>
        <dsp:cNvSpPr/>
      </dsp:nvSpPr>
      <dsp:spPr>
        <a:xfrm>
          <a:off x="2824871" y="1429115"/>
          <a:ext cx="5649743" cy="1429115"/>
        </a:xfrm>
        <a:prstGeom prst="trapezoid">
          <a:avLst>
            <a:gd name="adj" fmla="val 98833"/>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rtl="1">
            <a:lnSpc>
              <a:spcPct val="90000"/>
            </a:lnSpc>
            <a:spcBef>
              <a:spcPct val="0"/>
            </a:spcBef>
            <a:spcAft>
              <a:spcPct val="35000"/>
            </a:spcAft>
          </a:pPr>
          <a:r>
            <a:rPr lang="fa-IR" sz="4400" kern="1200" dirty="0" smtClean="0">
              <a:cs typeface="B Nazanin" panose="00000400000000000000" pitchFamily="2" charset="-78"/>
            </a:rPr>
            <a:t>مفاهیم و مهارت های اساسی</a:t>
          </a:r>
          <a:endParaRPr lang="fa-IR" sz="4400" kern="1200" dirty="0">
            <a:cs typeface="B Nazanin" panose="00000400000000000000" pitchFamily="2" charset="-78"/>
          </a:endParaRPr>
        </a:p>
      </dsp:txBody>
      <dsp:txXfrm>
        <a:off x="3813576" y="1429115"/>
        <a:ext cx="3672333" cy="1429115"/>
      </dsp:txXfrm>
    </dsp:sp>
    <dsp:sp modelId="{AABE2591-8800-4336-92A5-672FEF78C89D}">
      <dsp:nvSpPr>
        <dsp:cNvPr id="0" name=""/>
        <dsp:cNvSpPr/>
      </dsp:nvSpPr>
      <dsp:spPr>
        <a:xfrm>
          <a:off x="1412435" y="2858231"/>
          <a:ext cx="8474615" cy="1429115"/>
        </a:xfrm>
        <a:prstGeom prst="trapezoid">
          <a:avLst>
            <a:gd name="adj" fmla="val 98833"/>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rtl="1">
            <a:lnSpc>
              <a:spcPct val="90000"/>
            </a:lnSpc>
            <a:spcBef>
              <a:spcPct val="0"/>
            </a:spcBef>
            <a:spcAft>
              <a:spcPct val="35000"/>
            </a:spcAft>
          </a:pPr>
          <a:r>
            <a:rPr lang="fa-IR" sz="4800" kern="1200" dirty="0" smtClean="0">
              <a:cs typeface="B Nazanin" panose="00000400000000000000" pitchFamily="2" charset="-78"/>
            </a:rPr>
            <a:t>خرده مفاهیم/ خرده مهارتها</a:t>
          </a:r>
          <a:endParaRPr lang="fa-IR" sz="4800" kern="1200" dirty="0">
            <a:cs typeface="B Nazanin" panose="00000400000000000000" pitchFamily="2" charset="-78"/>
          </a:endParaRPr>
        </a:p>
      </dsp:txBody>
      <dsp:txXfrm>
        <a:off x="2895493" y="2858231"/>
        <a:ext cx="5508499" cy="1429115"/>
      </dsp:txXfrm>
    </dsp:sp>
    <dsp:sp modelId="{290DC9CA-ECBF-42A0-86B8-74FA8CA36EE7}">
      <dsp:nvSpPr>
        <dsp:cNvPr id="0" name=""/>
        <dsp:cNvSpPr/>
      </dsp:nvSpPr>
      <dsp:spPr>
        <a:xfrm>
          <a:off x="0" y="4287346"/>
          <a:ext cx="11299487" cy="1429115"/>
        </a:xfrm>
        <a:prstGeom prst="trapezoid">
          <a:avLst>
            <a:gd name="adj" fmla="val 98833"/>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rtl="1">
            <a:lnSpc>
              <a:spcPct val="90000"/>
            </a:lnSpc>
            <a:spcBef>
              <a:spcPct val="0"/>
            </a:spcBef>
            <a:spcAft>
              <a:spcPct val="35000"/>
            </a:spcAft>
          </a:pPr>
          <a:r>
            <a:rPr lang="fa-IR" sz="5400" kern="1200" dirty="0" smtClean="0">
              <a:cs typeface="B Nazanin" panose="00000400000000000000" pitchFamily="2" charset="-78"/>
            </a:rPr>
            <a:t>اطلاعات جزئی/مصداق ها/مثال ها</a:t>
          </a:r>
          <a:endParaRPr lang="fa-IR" sz="5400" kern="1200" dirty="0">
            <a:cs typeface="B Nazanin" panose="00000400000000000000" pitchFamily="2" charset="-78"/>
          </a:endParaRPr>
        </a:p>
      </dsp:txBody>
      <dsp:txXfrm>
        <a:off x="1977410" y="4287346"/>
        <a:ext cx="7344666" cy="1429115"/>
      </dsp:txXfrm>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DBD0BAD-8287-4A7D-A52D-D59473A7926A}" type="datetimeFigureOut">
              <a:rPr lang="fa-IR" smtClean="0"/>
              <a:pPr/>
              <a:t>1437/07/04</a:t>
            </a:fld>
            <a:endParaRPr lang="fa-I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A1565C9-95B6-408C-AE18-F331FA847C8F}"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rial" pitchFamily="34" charset="0"/>
              </a:defRPr>
            </a:lvl1pPr>
            <a:lvl2pPr marL="742950" indent="-285750" eaLnBrk="0" hangingPunct="0">
              <a:defRPr sz="2800">
                <a:solidFill>
                  <a:schemeClr val="tx1"/>
                </a:solidFill>
                <a:latin typeface="Arial" pitchFamily="34" charset="0"/>
                <a:cs typeface="Arial" pitchFamily="34" charset="0"/>
              </a:defRPr>
            </a:lvl2pPr>
            <a:lvl3pPr marL="1143000" indent="-228600" eaLnBrk="0" hangingPunct="0">
              <a:defRPr sz="2800">
                <a:solidFill>
                  <a:schemeClr val="tx1"/>
                </a:solidFill>
                <a:latin typeface="Arial" pitchFamily="34" charset="0"/>
                <a:cs typeface="Arial" pitchFamily="34" charset="0"/>
              </a:defRPr>
            </a:lvl3pPr>
            <a:lvl4pPr marL="1600200" indent="-228600" eaLnBrk="0" hangingPunct="0">
              <a:defRPr sz="2800">
                <a:solidFill>
                  <a:schemeClr val="tx1"/>
                </a:solidFill>
                <a:latin typeface="Arial" pitchFamily="34" charset="0"/>
                <a:cs typeface="Arial" pitchFamily="34" charset="0"/>
              </a:defRPr>
            </a:lvl4pPr>
            <a:lvl5pPr marL="2057400" indent="-228600" eaLnBrk="0" hangingPunct="0">
              <a:defRPr sz="28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cs typeface="Arial" pitchFamily="34" charset="0"/>
              </a:defRPr>
            </a:lvl9pPr>
          </a:lstStyle>
          <a:p>
            <a:pPr eaLnBrk="1" hangingPunct="1"/>
            <a:fld id="{CDDF7353-15FB-4378-9810-3B4F4A93F4B6}" type="slidenum">
              <a:rPr lang="ar-SA" sz="1200">
                <a:solidFill>
                  <a:srgbClr val="000000"/>
                </a:solidFill>
              </a:rPr>
              <a:pPr eaLnBrk="1" hangingPunct="1"/>
              <a:t>3</a:t>
            </a:fld>
            <a:endParaRPr lang="en-US" sz="1200">
              <a:solidFill>
                <a:srgbClr val="0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cs typeface="Arial" pitchFamily="34" charset="0"/>
            </a:endParaRPr>
          </a:p>
        </p:txBody>
      </p:sp>
    </p:spTree>
    <p:extLst>
      <p:ext uri="{BB962C8B-B14F-4D97-AF65-F5344CB8AC3E}">
        <p14:creationId xmlns="" xmlns:p14="http://schemas.microsoft.com/office/powerpoint/2010/main" val="2095325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6FB144-177D-4A09-AE24-E86B8581EA51}"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1754486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FB144-177D-4A09-AE24-E86B8581EA51}"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96910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FB144-177D-4A09-AE24-E86B8581EA51}"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881806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6FB144-177D-4A09-AE24-E86B8581EA51}"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89017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6FB144-177D-4A09-AE24-E86B8581EA51}"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17849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6FB144-177D-4A09-AE24-E86B8581EA51}"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1401720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6FB144-177D-4A09-AE24-E86B8581EA51}" type="datetimeFigureOut">
              <a:rPr lang="en-US" smtClean="0"/>
              <a:pPr/>
              <a:t>4/11/2016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438272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6FB144-177D-4A09-AE24-E86B8581EA51}" type="datetimeFigureOut">
              <a:rPr lang="en-US" smtClean="0"/>
              <a:pPr/>
              <a:t>4/11/2016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2916563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FB144-177D-4A09-AE24-E86B8581EA51}" type="datetimeFigureOut">
              <a:rPr lang="en-US" smtClean="0"/>
              <a:pPr/>
              <a:t>4/11/2016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1884497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FB144-177D-4A09-AE24-E86B8581EA51}"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58839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FB144-177D-4A09-AE24-E86B8581EA51}"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2583937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FB144-177D-4A09-AE24-E86B8581EA51}" type="datetimeFigureOut">
              <a:rPr lang="en-US" smtClean="0"/>
              <a:pPr/>
              <a:t>4/11/2016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76C4F-202C-4556-80D7-B7B8DCE0799E}" type="slidenum">
              <a:rPr lang="en-US" smtClean="0"/>
              <a:pPr/>
              <a:t>‹#›</a:t>
            </a:fld>
            <a:endParaRPr lang="en-US"/>
          </a:p>
        </p:txBody>
      </p:sp>
    </p:spTree>
    <p:extLst>
      <p:ext uri="{BB962C8B-B14F-4D97-AF65-F5344CB8AC3E}">
        <p14:creationId xmlns:p14="http://schemas.microsoft.com/office/powerpoint/2010/main" xmlns="" val="3956029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1.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2.xm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014771" y="124324"/>
            <a:ext cx="3497856" cy="6577364"/>
          </a:xfrm>
          <a:prstGeom prst="rect">
            <a:avLst/>
          </a:prstGeom>
        </p:spPr>
      </p:pic>
    </p:spTree>
    <p:extLst>
      <p:ext uri="{BB962C8B-B14F-4D97-AF65-F5344CB8AC3E}">
        <p14:creationId xmlns:p14="http://schemas.microsoft.com/office/powerpoint/2010/main" xmlns="" val="332590344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21375"/>
          </a:xfrm>
          <a:blipFill>
            <a:blip r:embed="rId2"/>
            <a:tile tx="0" ty="0" sx="100000" sy="100000" flip="none" algn="tl"/>
          </a:blipFill>
        </p:spPr>
        <p:txBody>
          <a:bodyPr>
            <a:noAutofit/>
          </a:bodyPr>
          <a:lstStyle/>
          <a:p>
            <a:pPr algn="r">
              <a:lnSpc>
                <a:spcPct val="150000"/>
              </a:lnSpc>
            </a:pPr>
            <a:r>
              <a:rPr lang="fa-IR" sz="2800" b="1" dirty="0" smtClean="0">
                <a:cs typeface="0 Nazanin" pitchFamily="2" charset="-78"/>
              </a:rPr>
              <a:t>طراحی واحد یادگیری دارای مراحل زیر است:</a:t>
            </a:r>
            <a:r>
              <a:rPr lang="fa-IR" sz="2400" dirty="0" smtClean="0">
                <a:cs typeface="0 Nazanin" pitchFamily="2" charset="-78"/>
              </a:rPr>
              <a:t/>
            </a:r>
            <a:br>
              <a:rPr lang="fa-IR" sz="2400" dirty="0" smtClean="0">
                <a:cs typeface="0 Nazanin" pitchFamily="2" charset="-78"/>
              </a:rPr>
            </a:br>
            <a:r>
              <a:rPr lang="fa-IR" sz="2400" dirty="0" smtClean="0">
                <a:cs typeface="0 Nazanin" pitchFamily="2" charset="-78"/>
              </a:rPr>
              <a:t>1- تحلیل واحد یادگیری</a:t>
            </a:r>
            <a:br>
              <a:rPr lang="fa-IR" sz="2400" dirty="0" smtClean="0">
                <a:cs typeface="0 Nazanin" pitchFamily="2" charset="-78"/>
              </a:rPr>
            </a:br>
            <a:r>
              <a:rPr lang="fa-IR" sz="2400" dirty="0" smtClean="0">
                <a:cs typeface="0 Nazanin" pitchFamily="2" charset="-78"/>
              </a:rPr>
              <a:t>2- انتخاب موضوع</a:t>
            </a:r>
            <a:br>
              <a:rPr lang="fa-IR" sz="2400" dirty="0" smtClean="0">
                <a:cs typeface="0 Nazanin" pitchFamily="2" charset="-78"/>
              </a:rPr>
            </a:br>
            <a:r>
              <a:rPr lang="fa-IR" sz="2400" dirty="0" smtClean="0">
                <a:cs typeface="0 Nazanin" pitchFamily="2" charset="-78"/>
              </a:rPr>
              <a:t>3- تهیه نقشه ذهنی</a:t>
            </a:r>
            <a:br>
              <a:rPr lang="fa-IR" sz="2400" dirty="0" smtClean="0">
                <a:cs typeface="0 Nazanin" pitchFamily="2" charset="-78"/>
              </a:rPr>
            </a:br>
            <a:r>
              <a:rPr lang="fa-IR" sz="2400" dirty="0" smtClean="0">
                <a:cs typeface="0 Nazanin" pitchFamily="2" charset="-78"/>
              </a:rPr>
              <a:t>4- ایده کلیدی</a:t>
            </a:r>
            <a:br>
              <a:rPr lang="fa-IR" sz="2400" dirty="0" smtClean="0">
                <a:cs typeface="0 Nazanin" pitchFamily="2" charset="-78"/>
              </a:rPr>
            </a:br>
            <a:r>
              <a:rPr lang="fa-IR" sz="2400" dirty="0" smtClean="0">
                <a:cs typeface="0 Nazanin" pitchFamily="2" charset="-78"/>
              </a:rPr>
              <a:t>5- تدوین شایستگی</a:t>
            </a:r>
            <a:br>
              <a:rPr lang="fa-IR" sz="2400" dirty="0" smtClean="0">
                <a:cs typeface="0 Nazanin" pitchFamily="2" charset="-78"/>
              </a:rPr>
            </a:br>
            <a:r>
              <a:rPr lang="fa-IR" sz="2400" dirty="0" smtClean="0">
                <a:cs typeface="0 Nazanin" pitchFamily="2" charset="-78"/>
              </a:rPr>
              <a:t>6- استخراج ملاکها</a:t>
            </a:r>
            <a:br>
              <a:rPr lang="fa-IR" sz="2400" dirty="0" smtClean="0">
                <a:cs typeface="0 Nazanin" pitchFamily="2" charset="-78"/>
              </a:rPr>
            </a:br>
            <a:r>
              <a:rPr lang="fa-IR" sz="2400" dirty="0" smtClean="0">
                <a:cs typeface="0 Nazanin" pitchFamily="2" charset="-78"/>
              </a:rPr>
              <a:t>7- تنظیم سطوح ملاکها</a:t>
            </a:r>
            <a:br>
              <a:rPr lang="fa-IR" sz="2400" dirty="0" smtClean="0">
                <a:cs typeface="0 Nazanin" pitchFamily="2" charset="-78"/>
              </a:rPr>
            </a:br>
            <a:r>
              <a:rPr lang="fa-IR" sz="2400" dirty="0" smtClean="0">
                <a:cs typeface="0 Nazanin" pitchFamily="2" charset="-78"/>
              </a:rPr>
              <a:t>8- تکالیف عملکردی</a:t>
            </a:r>
            <a:br>
              <a:rPr lang="fa-IR" sz="2400" dirty="0" smtClean="0">
                <a:cs typeface="0 Nazanin" pitchFamily="2" charset="-78"/>
              </a:rPr>
            </a:br>
            <a:r>
              <a:rPr lang="fa-IR" sz="2400" dirty="0" smtClean="0">
                <a:cs typeface="0 Nazanin" pitchFamily="2" charset="-78"/>
              </a:rPr>
              <a:t>9- فعالیتهای یادگیری</a:t>
            </a:r>
            <a:endParaRPr lang="fa-IR" sz="2400" dirty="0">
              <a:cs typeface="0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1148"/>
            <a:ext cx="12192000" cy="6858000"/>
          </a:xfrm>
          <a:prstGeom prst="rect">
            <a:avLst/>
          </a:prstGeom>
          <a:blipFill dpi="0" rotWithShape="1">
            <a:blip r:embed="rId2">
              <a:alphaModFix amt="50000"/>
            </a:blip>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Folded Corner 12"/>
          <p:cNvSpPr/>
          <p:nvPr/>
        </p:nvSpPr>
        <p:spPr>
          <a:xfrm>
            <a:off x="199159" y="200722"/>
            <a:ext cx="11793681" cy="6490010"/>
          </a:xfrm>
          <a:prstGeom prst="foldedCorner">
            <a:avLst/>
          </a:prstGeom>
          <a:solidFill>
            <a:schemeClr val="bg2">
              <a:alpha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fa-IR" sz="4400" dirty="0" smtClean="0">
                <a:ln w="22225">
                  <a:solidFill>
                    <a:schemeClr val="tx1"/>
                  </a:solidFill>
                  <a:prstDash val="solid"/>
                </a:ln>
                <a:solidFill>
                  <a:schemeClr val="accent2"/>
                </a:solidFill>
                <a:cs typeface="B Titr" panose="00000700000000000000" pitchFamily="2" charset="-78"/>
              </a:rPr>
              <a:t>در طراحی واحد یادگیری، چرخه تعاملی صورت می پذیرد:</a:t>
            </a:r>
          </a:p>
          <a:p>
            <a:pPr algn="just" rtl="1"/>
            <a:endParaRPr lang="fa-IR" sz="3200" dirty="0">
              <a:ln w="22225">
                <a:solidFill>
                  <a:schemeClr val="tx1"/>
                </a:solidFill>
                <a:prstDash val="solid"/>
              </a:ln>
              <a:solidFill>
                <a:schemeClr val="tx1"/>
              </a:solidFill>
              <a:cs typeface="B Titr" panose="00000700000000000000" pitchFamily="2" charset="-78"/>
            </a:endParaRPr>
          </a:p>
          <a:p>
            <a:pPr algn="just" rtl="1"/>
            <a:endParaRPr lang="fa-IR" sz="3200" dirty="0" smtClean="0">
              <a:ln w="22225">
                <a:solidFill>
                  <a:schemeClr val="tx1"/>
                </a:solidFill>
                <a:prstDash val="solid"/>
              </a:ln>
              <a:solidFill>
                <a:schemeClr val="tx1"/>
              </a:solidFill>
              <a:cs typeface="B Titr" panose="00000700000000000000" pitchFamily="2" charset="-78"/>
            </a:endParaRPr>
          </a:p>
          <a:p>
            <a:pPr algn="just" rtl="1"/>
            <a:endParaRPr lang="fa-IR" sz="3200" dirty="0">
              <a:ln w="22225">
                <a:solidFill>
                  <a:schemeClr val="tx1"/>
                </a:solidFill>
                <a:prstDash val="solid"/>
              </a:ln>
              <a:solidFill>
                <a:schemeClr val="tx1"/>
              </a:solidFill>
              <a:cs typeface="B Titr" panose="00000700000000000000" pitchFamily="2" charset="-78"/>
            </a:endParaRPr>
          </a:p>
          <a:p>
            <a:pPr algn="just" rtl="1"/>
            <a:endParaRPr lang="fa-IR" sz="3200" dirty="0" smtClean="0">
              <a:ln w="22225">
                <a:solidFill>
                  <a:schemeClr val="tx1"/>
                </a:solidFill>
                <a:prstDash val="solid"/>
              </a:ln>
              <a:solidFill>
                <a:schemeClr val="tx1"/>
              </a:solidFill>
              <a:cs typeface="B Titr" panose="00000700000000000000" pitchFamily="2" charset="-78"/>
            </a:endParaRPr>
          </a:p>
          <a:p>
            <a:pPr algn="just" rtl="1"/>
            <a:endParaRPr lang="fa-IR" sz="3200" dirty="0">
              <a:ln w="22225">
                <a:solidFill>
                  <a:schemeClr val="tx1"/>
                </a:solidFill>
                <a:prstDash val="solid"/>
              </a:ln>
              <a:solidFill>
                <a:schemeClr val="tx1"/>
              </a:solidFill>
              <a:cs typeface="B Titr" panose="00000700000000000000" pitchFamily="2" charset="-78"/>
            </a:endParaRPr>
          </a:p>
          <a:p>
            <a:pPr algn="just" rtl="1"/>
            <a:endParaRPr lang="fa-IR" sz="3200" dirty="0" smtClean="0">
              <a:ln w="22225">
                <a:solidFill>
                  <a:schemeClr val="tx1"/>
                </a:solidFill>
                <a:prstDash val="solid"/>
              </a:ln>
              <a:solidFill>
                <a:schemeClr val="tx1"/>
              </a:solidFill>
              <a:cs typeface="B Titr" panose="00000700000000000000" pitchFamily="2" charset="-78"/>
            </a:endParaRPr>
          </a:p>
          <a:p>
            <a:pPr algn="just" rtl="1"/>
            <a:endParaRPr lang="fa-IR" sz="3200" dirty="0">
              <a:ln w="22225">
                <a:solidFill>
                  <a:schemeClr val="tx1"/>
                </a:solidFill>
                <a:prstDash val="solid"/>
              </a:ln>
              <a:solidFill>
                <a:schemeClr val="tx1"/>
              </a:solidFill>
              <a:cs typeface="B Titr" panose="00000700000000000000" pitchFamily="2" charset="-78"/>
            </a:endParaRPr>
          </a:p>
          <a:p>
            <a:pPr algn="just" rtl="1"/>
            <a:endParaRPr lang="fa-IR" sz="3200" dirty="0">
              <a:ln w="22225">
                <a:solidFill>
                  <a:schemeClr val="tx1"/>
                </a:solidFill>
                <a:prstDash val="solid"/>
              </a:ln>
              <a:solidFill>
                <a:schemeClr val="tx1"/>
              </a:solidFill>
              <a:cs typeface="B Nazanin" panose="00000400000000000000" pitchFamily="2" charset="-78"/>
            </a:endParaRPr>
          </a:p>
          <a:p>
            <a:pPr algn="just" rtl="1"/>
            <a:endParaRPr lang="fa-IR" sz="3300" dirty="0">
              <a:ln w="22225">
                <a:solidFill>
                  <a:schemeClr val="tx1"/>
                </a:solidFill>
                <a:prstDash val="solid"/>
              </a:ln>
              <a:solidFill>
                <a:schemeClr val="tx1"/>
              </a:solidFill>
              <a:cs typeface="B Titr" panose="00000700000000000000" pitchFamily="2" charset="-78"/>
            </a:endParaRPr>
          </a:p>
        </p:txBody>
      </p:sp>
      <p:graphicFrame>
        <p:nvGraphicFramePr>
          <p:cNvPr id="5" name="Diagram 4"/>
          <p:cNvGraphicFramePr/>
          <p:nvPr>
            <p:extLst>
              <p:ext uri="{D42A27DB-BD31-4B8C-83A1-F6EECF244321}">
                <p14:modId xmlns:p14="http://schemas.microsoft.com/office/powerpoint/2010/main" xmlns="" val="3313333366"/>
              </p:ext>
            </p:extLst>
          </p:nvPr>
        </p:nvGraphicFramePr>
        <p:xfrm>
          <a:off x="1490129" y="1115122"/>
          <a:ext cx="8263054" cy="55087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15224081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903248"/>
            <a:ext cx="12192000" cy="59547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1383160"/>
          </a:xfrm>
          <a:prstGeom prst="downArrowCallou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800" dirty="0">
                <a:ln w="0"/>
                <a:solidFill>
                  <a:schemeClr val="tx1"/>
                </a:solidFill>
                <a:effectLst>
                  <a:outerShdw blurRad="38100" dist="19050" dir="2700000" algn="tl" rotWithShape="0">
                    <a:schemeClr val="dk1">
                      <a:alpha val="40000"/>
                    </a:schemeClr>
                  </a:outerShdw>
                </a:effectLst>
                <a:cs typeface="Entezar     &lt;---------" panose="00000700000000000000" pitchFamily="2" charset="-78"/>
              </a:rPr>
              <a:t>| </a:t>
            </a:r>
            <a:r>
              <a:rPr lang="fa-IR" sz="3800" dirty="0" smtClean="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rPr>
              <a:t>در تحلیل متن آموزشی جهت طراحی واحد یادگیری رعایت موارد زیر ضروری است:</a:t>
            </a:r>
            <a:endParaRPr lang="fa-IR" sz="38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2" name="TextBox 1"/>
          <p:cNvSpPr txBox="1"/>
          <p:nvPr/>
        </p:nvSpPr>
        <p:spPr>
          <a:xfrm>
            <a:off x="75102" y="1436983"/>
            <a:ext cx="12049991" cy="2308324"/>
          </a:xfrm>
          <a:prstGeom prst="rect">
            <a:avLst/>
          </a:prstGeom>
          <a:noFill/>
        </p:spPr>
        <p:txBody>
          <a:bodyPr wrap="square" rtlCol="1">
            <a:spAutoFit/>
          </a:bodyPr>
          <a:lstStyle/>
          <a:p>
            <a:pPr algn="just" rtl="1" latinLnBrk="1"/>
            <a:r>
              <a:rPr lang="fa-IR" sz="3600" dirty="0" smtClean="0">
                <a:cs typeface="B Mah" panose="00000400000000000000" pitchFamily="2" charset="-78"/>
              </a:rPr>
              <a:t>- نتایج مناسب و با ارزش کدامند؟</a:t>
            </a:r>
            <a:endParaRPr lang="en-US" sz="3600" dirty="0">
              <a:cs typeface="B Mah" panose="00000400000000000000" pitchFamily="2" charset="-78"/>
            </a:endParaRPr>
          </a:p>
          <a:p>
            <a:pPr algn="just" rtl="1" latinLnBrk="1"/>
            <a:r>
              <a:rPr lang="fa-IR" sz="3600" dirty="0" smtClean="0">
                <a:cs typeface="B Mah" panose="00000400000000000000" pitchFamily="2" charset="-78"/>
              </a:rPr>
              <a:t>- یادگیری چه چیزی کلیدی و مطلوب است؟</a:t>
            </a:r>
            <a:endParaRPr lang="en-US" sz="3600" dirty="0">
              <a:cs typeface="B Mah" panose="00000400000000000000" pitchFamily="2" charset="-78"/>
            </a:endParaRPr>
          </a:p>
          <a:p>
            <a:pPr algn="just" rtl="1" latinLnBrk="1"/>
            <a:r>
              <a:rPr lang="fa-IR" sz="3600" dirty="0" smtClean="0">
                <a:cs typeface="B Mah" panose="00000400000000000000" pitchFamily="2" charset="-78"/>
              </a:rPr>
              <a:t>- دانش آموزان قرار است به چه درکی دست پیدا کنند؟</a:t>
            </a:r>
            <a:endParaRPr lang="en-US" sz="3600" dirty="0">
              <a:cs typeface="B Mah" panose="00000400000000000000" pitchFamily="2" charset="-78"/>
            </a:endParaRPr>
          </a:p>
          <a:p>
            <a:pPr algn="just" rtl="1" latinLnBrk="1"/>
            <a:r>
              <a:rPr lang="fa-IR" sz="3600" dirty="0" smtClean="0">
                <a:cs typeface="B Mah" panose="00000400000000000000" pitchFamily="2" charset="-78"/>
              </a:rPr>
              <a:t>- چه ایده کلیدی/پرسش اساسی می تواند تمام محتوای پیش بینی شده را پوشش دهد؟</a:t>
            </a:r>
            <a:endParaRPr lang="en-US" sz="3600" dirty="0">
              <a:cs typeface="B Mah"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169352" y="3648368"/>
            <a:ext cx="3748520" cy="2955976"/>
          </a:xfrm>
          <a:prstGeom prst="rect">
            <a:avLst/>
          </a:prstGeom>
        </p:spPr>
      </p:pic>
    </p:spTree>
    <p:extLst>
      <p:ext uri="{BB962C8B-B14F-4D97-AF65-F5344CB8AC3E}">
        <p14:creationId xmlns:p14="http://schemas.microsoft.com/office/powerpoint/2010/main" xmlns="" val="263921183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903248"/>
            <a:ext cx="12192000" cy="59547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1436984"/>
          </a:xfrm>
          <a:prstGeom prst="downArrowCallout">
            <a:avLst/>
          </a:prstGeom>
          <a:solidFill>
            <a:schemeClr val="accent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500" dirty="0">
                <a:ln w="0"/>
                <a:solidFill>
                  <a:schemeClr val="tx1"/>
                </a:solidFill>
                <a:effectLst>
                  <a:outerShdw blurRad="38100" dist="38100" dir="2700000" algn="tl">
                    <a:srgbClr val="000000">
                      <a:alpha val="43137"/>
                    </a:srgbClr>
                  </a:outerShdw>
                </a:effectLst>
                <a:cs typeface="B Titr" panose="00000700000000000000" pitchFamily="2" charset="-78"/>
              </a:rPr>
              <a:t>| </a:t>
            </a:r>
            <a:r>
              <a:rPr lang="fa-IR" sz="3500" dirty="0">
                <a:solidFill>
                  <a:schemeClr val="tx1"/>
                </a:solidFill>
                <a:effectLst>
                  <a:outerShdw blurRad="38100" dist="38100" dir="2700000" algn="tl">
                    <a:srgbClr val="000000">
                      <a:alpha val="43137"/>
                    </a:srgbClr>
                  </a:outerShdw>
                </a:effectLst>
                <a:cs typeface="B Titr" panose="00000700000000000000" pitchFamily="2" charset="-78"/>
              </a:rPr>
              <a:t>در بررسی محتوای یک واحد یادگیری همچنین موارد زیر باید استخراج </a:t>
            </a:r>
            <a:r>
              <a:rPr lang="fa-IR" sz="3500" dirty="0" smtClean="0">
                <a:solidFill>
                  <a:schemeClr val="tx1"/>
                </a:solidFill>
                <a:effectLst>
                  <a:outerShdw blurRad="38100" dist="38100" dir="2700000" algn="tl">
                    <a:srgbClr val="000000">
                      <a:alpha val="43137"/>
                    </a:srgbClr>
                  </a:outerShdw>
                </a:effectLst>
                <a:cs typeface="B Titr" panose="00000700000000000000" pitchFamily="2" charset="-78"/>
              </a:rPr>
              <a:t>شود</a:t>
            </a:r>
            <a:r>
              <a:rPr lang="fa-IR" sz="3500" dirty="0" smtClean="0">
                <a:ln w="0"/>
                <a:solidFill>
                  <a:schemeClr val="tx1"/>
                </a:solidFill>
                <a:effectLst>
                  <a:outerShdw blurRad="38100" dist="38100" dir="2700000" algn="tl">
                    <a:srgbClr val="000000">
                      <a:alpha val="43137"/>
                    </a:srgbClr>
                  </a:outerShdw>
                </a:effectLst>
                <a:cs typeface="B Titr" panose="00000700000000000000" pitchFamily="2" charset="-78"/>
              </a:rPr>
              <a:t>:</a:t>
            </a:r>
            <a:endParaRPr lang="fa-IR" sz="3500" dirty="0">
              <a:ln w="0"/>
              <a:solidFill>
                <a:schemeClr val="tx1"/>
              </a:solidFill>
              <a:effectLst>
                <a:outerShdw blurRad="38100" dist="38100" dir="2700000" algn="tl">
                  <a:srgbClr val="000000">
                    <a:alpha val="43137"/>
                  </a:srgbClr>
                </a:outerShdw>
              </a:effectLst>
              <a:cs typeface="B Titr" panose="00000700000000000000" pitchFamily="2" charset="-78"/>
            </a:endParaRPr>
          </a:p>
        </p:txBody>
      </p:sp>
      <p:sp>
        <p:nvSpPr>
          <p:cNvPr id="2" name="TextBox 1"/>
          <p:cNvSpPr txBox="1"/>
          <p:nvPr/>
        </p:nvSpPr>
        <p:spPr>
          <a:xfrm>
            <a:off x="75102" y="1436983"/>
            <a:ext cx="12049991" cy="3727944"/>
          </a:xfrm>
          <a:prstGeom prst="rect">
            <a:avLst/>
          </a:prstGeom>
          <a:noFill/>
        </p:spPr>
        <p:txBody>
          <a:bodyPr wrap="square" rtlCol="1">
            <a:spAutoFit/>
          </a:bodyPr>
          <a:lstStyle/>
          <a:p>
            <a:pPr algn="just" rtl="1" latinLnBrk="1">
              <a:lnSpc>
                <a:spcPct val="150000"/>
              </a:lnSpc>
            </a:pPr>
            <a:r>
              <a:rPr lang="fa-IR" sz="5400" dirty="0" smtClean="0">
                <a:cs typeface="B Nazanin" panose="00000400000000000000" pitchFamily="2" charset="-78"/>
              </a:rPr>
              <a:t>- شناسایی ایده های کلیدی/مفاهیم و مهارت اساسی.</a:t>
            </a:r>
            <a:endParaRPr lang="en-US" sz="5400" dirty="0">
              <a:cs typeface="B Nazanin" panose="00000400000000000000" pitchFamily="2" charset="-78"/>
            </a:endParaRPr>
          </a:p>
          <a:p>
            <a:pPr algn="just" rtl="1" latinLnBrk="1">
              <a:lnSpc>
                <a:spcPct val="150000"/>
              </a:lnSpc>
            </a:pPr>
            <a:r>
              <a:rPr lang="fa-IR" sz="5400" dirty="0" smtClean="0">
                <a:cs typeface="B Nazanin" panose="00000400000000000000" pitchFamily="2" charset="-78"/>
              </a:rPr>
              <a:t>- شناسایی قوانین/قواعد/اصول/تعمیم ها.</a:t>
            </a:r>
            <a:endParaRPr lang="en-US" sz="5400" dirty="0">
              <a:cs typeface="B Nazanin" panose="00000400000000000000" pitchFamily="2" charset="-78"/>
            </a:endParaRPr>
          </a:p>
          <a:p>
            <a:pPr algn="just" rtl="1" latinLnBrk="1">
              <a:lnSpc>
                <a:spcPct val="150000"/>
              </a:lnSpc>
            </a:pPr>
            <a:r>
              <a:rPr lang="fa-IR" sz="5400" dirty="0" smtClean="0">
                <a:cs typeface="B Nazanin" panose="00000400000000000000" pitchFamily="2" charset="-78"/>
              </a:rPr>
              <a:t>- شناسایی حقایق و اطلاعات جزئی.</a:t>
            </a:r>
            <a:endParaRPr lang="en-US" sz="5400" dirty="0">
              <a:cs typeface="B Nazanin" panose="000004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06762" y="4266994"/>
            <a:ext cx="3383932" cy="2301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279508804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accent4"/>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4400" b="1" u="sng" dirty="0">
                <a:ln w="0"/>
                <a:solidFill>
                  <a:schemeClr val="tx1"/>
                </a:solidFill>
                <a:effectLst>
                  <a:outerShdw blurRad="38100" dist="38100" dir="2700000" algn="tl">
                    <a:srgbClr val="000000">
                      <a:alpha val="43137"/>
                    </a:srgbClr>
                  </a:outerShdw>
                </a:effectLst>
                <a:cs typeface="B Nazanin" panose="00000400000000000000" pitchFamily="2" charset="-78"/>
              </a:rPr>
              <a:t>| </a:t>
            </a:r>
            <a:r>
              <a:rPr lang="fa-IR" sz="4400" b="1" u="sng" dirty="0" smtClean="0">
                <a:ln w="0"/>
                <a:solidFill>
                  <a:schemeClr val="tx1"/>
                </a:solidFill>
                <a:effectLst>
                  <a:outerShdw blurRad="38100" dist="38100" dir="2700000" algn="tl">
                    <a:srgbClr val="000000">
                      <a:alpha val="43137"/>
                    </a:srgbClr>
                  </a:outerShdw>
                </a:effectLst>
                <a:cs typeface="B Nazanin" panose="00000400000000000000" pitchFamily="2" charset="-78"/>
              </a:rPr>
              <a:t>محتوا در نقشه ذهنی:</a:t>
            </a:r>
            <a:endParaRPr lang="fa-IR" sz="4400" b="1" u="sng" dirty="0">
              <a:ln w="0"/>
              <a:solidFill>
                <a:schemeClr val="tx1"/>
              </a:solidFill>
              <a:effectLst>
                <a:outerShdw blurRad="38100" dist="38100" dir="2700000" algn="tl">
                  <a:srgbClr val="000000">
                    <a:alpha val="43137"/>
                  </a:srgbClr>
                </a:outerShdw>
              </a:effectLst>
              <a:cs typeface="B Nazanin" panose="000004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1007" y="4475822"/>
            <a:ext cx="2292969" cy="2292969"/>
          </a:xfrm>
          <a:prstGeom prst="rect">
            <a:avLst/>
          </a:prstGeom>
          <a:ln>
            <a:noFill/>
          </a:ln>
          <a:effectLst>
            <a:softEdge rad="112500"/>
          </a:effectLst>
        </p:spPr>
      </p:pic>
      <p:pic>
        <p:nvPicPr>
          <p:cNvPr id="11" name="Picture 10"/>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310165" y="5042208"/>
            <a:ext cx="1726582" cy="1726582"/>
          </a:xfrm>
          <a:prstGeom prst="rect">
            <a:avLst/>
          </a:prstGeom>
          <a:ln>
            <a:noFill/>
          </a:ln>
          <a:effectLst>
            <a:softEdge rad="112500"/>
          </a:effectLst>
        </p:spPr>
      </p:pic>
      <p:pic>
        <p:nvPicPr>
          <p:cNvPr id="12" name="Picture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003290" y="5662891"/>
            <a:ext cx="1103970" cy="1103970"/>
          </a:xfrm>
          <a:prstGeom prst="rect">
            <a:avLst/>
          </a:prstGeom>
          <a:ln>
            <a:noFill/>
          </a:ln>
          <a:effectLst>
            <a:softEdge rad="112500"/>
          </a:effectLst>
        </p:spPr>
      </p:pic>
      <p:pic>
        <p:nvPicPr>
          <p:cNvPr id="13" name="Pictur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73809" y="6102433"/>
            <a:ext cx="664428" cy="664428"/>
          </a:xfrm>
          <a:prstGeom prst="rect">
            <a:avLst/>
          </a:prstGeom>
          <a:ln>
            <a:noFill/>
          </a:ln>
          <a:effectLst>
            <a:softEdge rad="112500"/>
          </a:effectLst>
        </p:spPr>
      </p:pic>
      <p:pic>
        <p:nvPicPr>
          <p:cNvPr id="14" name="Picture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725233" y="6312664"/>
            <a:ext cx="470672" cy="470672"/>
          </a:xfrm>
          <a:prstGeom prst="rect">
            <a:avLst/>
          </a:prstGeom>
          <a:ln>
            <a:noFill/>
          </a:ln>
          <a:effectLst>
            <a:softEdge rad="112500"/>
          </a:effectLst>
        </p:spPr>
      </p:pic>
      <p:pic>
        <p:nvPicPr>
          <p:cNvPr id="15" name="Picture 1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218205" y="6461600"/>
            <a:ext cx="316412" cy="316412"/>
          </a:xfrm>
          <a:prstGeom prst="rect">
            <a:avLst/>
          </a:prstGeom>
          <a:ln>
            <a:noFill/>
          </a:ln>
          <a:effectLst>
            <a:softEdge rad="112500"/>
          </a:effectLst>
        </p:spPr>
      </p:pic>
      <p:pic>
        <p:nvPicPr>
          <p:cNvPr id="16" name="Picture 1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834089" y="6691787"/>
            <a:ext cx="158206" cy="158206"/>
          </a:xfrm>
          <a:prstGeom prst="rect">
            <a:avLst/>
          </a:prstGeom>
          <a:ln>
            <a:noFill/>
          </a:ln>
          <a:effectLst>
            <a:softEdge rad="112500"/>
          </a:effectLst>
        </p:spPr>
      </p:pic>
      <p:sp>
        <p:nvSpPr>
          <p:cNvPr id="4" name="Right Brace 3"/>
          <p:cNvSpPr/>
          <p:nvPr/>
        </p:nvSpPr>
        <p:spPr>
          <a:xfrm>
            <a:off x="11496907" y="971999"/>
            <a:ext cx="367991" cy="4757798"/>
          </a:xfrm>
          <a:prstGeom prst="rightBrace">
            <a:avLst/>
          </a:prstGeom>
          <a:ln w="57150"/>
        </p:spPr>
        <p:style>
          <a:lnRef idx="3">
            <a:schemeClr val="dk1"/>
          </a:lnRef>
          <a:fillRef idx="0">
            <a:schemeClr val="dk1"/>
          </a:fillRef>
          <a:effectRef idx="2">
            <a:schemeClr val="dk1"/>
          </a:effectRef>
          <a:fontRef idx="minor">
            <a:schemeClr val="tx1"/>
          </a:fontRef>
        </p:style>
        <p:txBody>
          <a:bodyPr rtlCol="1" anchor="ctr"/>
          <a:lstStyle/>
          <a:p>
            <a:pPr algn="ctr"/>
            <a:endParaRPr lang="fa-IR"/>
          </a:p>
        </p:txBody>
      </p:sp>
      <p:sp>
        <p:nvSpPr>
          <p:cNvPr id="5" name="Oval 4"/>
          <p:cNvSpPr/>
          <p:nvPr/>
        </p:nvSpPr>
        <p:spPr>
          <a:xfrm>
            <a:off x="10535115" y="1226634"/>
            <a:ext cx="769434" cy="7136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200" dirty="0" smtClean="0">
                <a:solidFill>
                  <a:schemeClr val="tx1"/>
                </a:solidFill>
                <a:cs typeface="B Titr" panose="00000700000000000000" pitchFamily="2" charset="-78"/>
              </a:rPr>
              <a:t>1</a:t>
            </a:r>
            <a:endParaRPr lang="fa-IR" sz="3200" dirty="0">
              <a:solidFill>
                <a:schemeClr val="tx1"/>
              </a:solidFill>
              <a:cs typeface="B Titr" panose="00000700000000000000" pitchFamily="2" charset="-78"/>
            </a:endParaRPr>
          </a:p>
        </p:txBody>
      </p:sp>
      <p:sp>
        <p:nvSpPr>
          <p:cNvPr id="17" name="Oval 16"/>
          <p:cNvSpPr/>
          <p:nvPr/>
        </p:nvSpPr>
        <p:spPr>
          <a:xfrm>
            <a:off x="10535115" y="3019083"/>
            <a:ext cx="769434" cy="7136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200" dirty="0" smtClean="0">
                <a:solidFill>
                  <a:schemeClr val="tx1"/>
                </a:solidFill>
                <a:cs typeface="B Titr" panose="00000700000000000000" pitchFamily="2" charset="-78"/>
              </a:rPr>
              <a:t>2</a:t>
            </a:r>
            <a:endParaRPr lang="fa-IR" sz="3200" dirty="0">
              <a:solidFill>
                <a:schemeClr val="tx1"/>
              </a:solidFill>
              <a:cs typeface="B Titr" panose="00000700000000000000" pitchFamily="2" charset="-78"/>
            </a:endParaRPr>
          </a:p>
        </p:txBody>
      </p:sp>
      <p:sp>
        <p:nvSpPr>
          <p:cNvPr id="18" name="Oval 17"/>
          <p:cNvSpPr/>
          <p:nvPr/>
        </p:nvSpPr>
        <p:spPr>
          <a:xfrm>
            <a:off x="10535115" y="4811532"/>
            <a:ext cx="769434" cy="7136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200" dirty="0" smtClean="0">
                <a:solidFill>
                  <a:schemeClr val="tx1"/>
                </a:solidFill>
                <a:cs typeface="B Titr" panose="00000700000000000000" pitchFamily="2" charset="-78"/>
              </a:rPr>
              <a:t>3</a:t>
            </a:r>
            <a:endParaRPr lang="fa-IR" sz="3200" dirty="0">
              <a:solidFill>
                <a:schemeClr val="tx1"/>
              </a:solidFill>
              <a:cs typeface="B Titr" panose="00000700000000000000" pitchFamily="2" charset="-78"/>
            </a:endParaRPr>
          </a:p>
        </p:txBody>
      </p:sp>
      <p:cxnSp>
        <p:nvCxnSpPr>
          <p:cNvPr id="19" name="Straight Arrow Connector 18"/>
          <p:cNvCxnSpPr/>
          <p:nvPr/>
        </p:nvCxnSpPr>
        <p:spPr>
          <a:xfrm flipH="1" flipV="1">
            <a:off x="8976732" y="1417187"/>
            <a:ext cx="1558384" cy="1651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flipH="1">
            <a:off x="9088244" y="1672552"/>
            <a:ext cx="1456629" cy="30354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3" name="TextBox 22"/>
          <p:cNvSpPr txBox="1"/>
          <p:nvPr/>
        </p:nvSpPr>
        <p:spPr>
          <a:xfrm>
            <a:off x="6481176" y="1155577"/>
            <a:ext cx="2377549" cy="523220"/>
          </a:xfrm>
          <a:prstGeom prst="rect">
            <a:avLst/>
          </a:prstGeom>
          <a:noFill/>
        </p:spPr>
        <p:txBody>
          <a:bodyPr wrap="square" rtlCol="1">
            <a:spAutoFit/>
          </a:bodyPr>
          <a:lstStyle/>
          <a:p>
            <a:pPr algn="ctr" rtl="1"/>
            <a:r>
              <a:rPr lang="fa-IR" sz="2800" dirty="0" smtClean="0">
                <a:cs typeface="B Lotus" panose="00000400000000000000" pitchFamily="2" charset="-78"/>
              </a:rPr>
              <a:t>از جزء به کل</a:t>
            </a:r>
            <a:endParaRPr lang="fa-IR" sz="2800" dirty="0">
              <a:cs typeface="B Lotus" panose="00000400000000000000" pitchFamily="2" charset="-78"/>
            </a:endParaRPr>
          </a:p>
        </p:txBody>
      </p:sp>
      <p:sp>
        <p:nvSpPr>
          <p:cNvPr id="24" name="TextBox 23"/>
          <p:cNvSpPr txBox="1"/>
          <p:nvPr/>
        </p:nvSpPr>
        <p:spPr>
          <a:xfrm>
            <a:off x="6474681" y="1940312"/>
            <a:ext cx="2377549" cy="523220"/>
          </a:xfrm>
          <a:prstGeom prst="rect">
            <a:avLst/>
          </a:prstGeom>
          <a:noFill/>
        </p:spPr>
        <p:txBody>
          <a:bodyPr wrap="square" rtlCol="1">
            <a:spAutoFit/>
          </a:bodyPr>
          <a:lstStyle/>
          <a:p>
            <a:pPr algn="ctr" rtl="1"/>
            <a:r>
              <a:rPr lang="fa-IR" sz="2800" dirty="0" smtClean="0">
                <a:cs typeface="B Lotus" panose="00000400000000000000" pitchFamily="2" charset="-78"/>
              </a:rPr>
              <a:t>از کل به جزء</a:t>
            </a:r>
            <a:endParaRPr lang="fa-IR" sz="2800" dirty="0">
              <a:cs typeface="B Lotus" panose="00000400000000000000" pitchFamily="2" charset="-78"/>
            </a:endParaRPr>
          </a:p>
        </p:txBody>
      </p:sp>
      <p:sp>
        <p:nvSpPr>
          <p:cNvPr id="25" name="Right Brace 24"/>
          <p:cNvSpPr/>
          <p:nvPr/>
        </p:nvSpPr>
        <p:spPr>
          <a:xfrm rot="10800000">
            <a:off x="6648694" y="1323053"/>
            <a:ext cx="166576" cy="1002546"/>
          </a:xfrm>
          <a:prstGeom prst="rightBrace">
            <a:avLst/>
          </a:prstGeom>
          <a:ln w="57150"/>
        </p:spPr>
        <p:style>
          <a:lnRef idx="3">
            <a:schemeClr val="dk1"/>
          </a:lnRef>
          <a:fillRef idx="0">
            <a:schemeClr val="dk1"/>
          </a:fillRef>
          <a:effectRef idx="2">
            <a:schemeClr val="dk1"/>
          </a:effectRef>
          <a:fontRef idx="minor">
            <a:schemeClr val="tx1"/>
          </a:fontRef>
        </p:style>
        <p:txBody>
          <a:bodyPr rtlCol="1" anchor="ctr"/>
          <a:lstStyle/>
          <a:p>
            <a:pPr algn="ctr"/>
            <a:endParaRPr lang="fa-IR"/>
          </a:p>
        </p:txBody>
      </p:sp>
      <p:sp>
        <p:nvSpPr>
          <p:cNvPr id="26" name="TextBox 25"/>
          <p:cNvSpPr txBox="1"/>
          <p:nvPr/>
        </p:nvSpPr>
        <p:spPr>
          <a:xfrm>
            <a:off x="3985620" y="1562716"/>
            <a:ext cx="2377549" cy="523220"/>
          </a:xfrm>
          <a:prstGeom prst="rect">
            <a:avLst/>
          </a:prstGeom>
          <a:noFill/>
        </p:spPr>
        <p:txBody>
          <a:bodyPr wrap="square" rtlCol="1">
            <a:spAutoFit/>
          </a:bodyPr>
          <a:lstStyle/>
          <a:p>
            <a:pPr algn="ctr" rtl="1"/>
            <a:r>
              <a:rPr lang="fa-IR" sz="2800" dirty="0" smtClean="0">
                <a:cs typeface="B Lotus" panose="00000400000000000000" pitchFamily="2" charset="-78"/>
              </a:rPr>
              <a:t>سازمان می یابد.</a:t>
            </a:r>
            <a:endParaRPr lang="fa-IR" sz="2800" dirty="0">
              <a:cs typeface="B Lotus" panose="00000400000000000000" pitchFamily="2" charset="-78"/>
            </a:endParaRPr>
          </a:p>
        </p:txBody>
      </p:sp>
      <p:cxnSp>
        <p:nvCxnSpPr>
          <p:cNvPr id="27" name="Straight Arrow Connector 26"/>
          <p:cNvCxnSpPr/>
          <p:nvPr/>
        </p:nvCxnSpPr>
        <p:spPr>
          <a:xfrm flipH="1" flipV="1">
            <a:off x="9188605" y="3375922"/>
            <a:ext cx="1346510" cy="3702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9" name="TextBox 28"/>
          <p:cNvSpPr txBox="1"/>
          <p:nvPr/>
        </p:nvSpPr>
        <p:spPr>
          <a:xfrm>
            <a:off x="5430645" y="3114312"/>
            <a:ext cx="3754976" cy="523220"/>
          </a:xfrm>
          <a:prstGeom prst="rect">
            <a:avLst/>
          </a:prstGeom>
          <a:noFill/>
        </p:spPr>
        <p:txBody>
          <a:bodyPr wrap="square" rtlCol="1">
            <a:spAutoFit/>
          </a:bodyPr>
          <a:lstStyle/>
          <a:p>
            <a:pPr algn="ctr" rtl="1"/>
            <a:r>
              <a:rPr lang="fa-IR" sz="2800" dirty="0" smtClean="0">
                <a:cs typeface="B Lotus" panose="00000400000000000000" pitchFamily="2" charset="-78"/>
              </a:rPr>
              <a:t>رابطه معنادار بین اجزاء نقشه.</a:t>
            </a:r>
            <a:endParaRPr lang="fa-IR" sz="2800" dirty="0">
              <a:cs typeface="B Lotus" panose="00000400000000000000" pitchFamily="2" charset="-78"/>
            </a:endParaRPr>
          </a:p>
        </p:txBody>
      </p:sp>
      <p:cxnSp>
        <p:nvCxnSpPr>
          <p:cNvPr id="30" name="Straight Arrow Connector 29"/>
          <p:cNvCxnSpPr/>
          <p:nvPr/>
        </p:nvCxnSpPr>
        <p:spPr>
          <a:xfrm flipH="1" flipV="1">
            <a:off x="9904136" y="5168371"/>
            <a:ext cx="640737" cy="4674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2" name="TextBox 31"/>
          <p:cNvSpPr txBox="1"/>
          <p:nvPr/>
        </p:nvSpPr>
        <p:spPr>
          <a:xfrm>
            <a:off x="9043640" y="4883454"/>
            <a:ext cx="873786" cy="523220"/>
          </a:xfrm>
          <a:prstGeom prst="rect">
            <a:avLst/>
          </a:prstGeom>
          <a:noFill/>
        </p:spPr>
        <p:txBody>
          <a:bodyPr wrap="square" rtlCol="1">
            <a:spAutoFit/>
          </a:bodyPr>
          <a:lstStyle/>
          <a:p>
            <a:pPr algn="ctr" rtl="1"/>
            <a:r>
              <a:rPr lang="fa-IR" sz="2800" dirty="0" smtClean="0">
                <a:cs typeface="B Lotus" panose="00000400000000000000" pitchFamily="2" charset="-78"/>
              </a:rPr>
              <a:t>ارتباط</a:t>
            </a:r>
            <a:endParaRPr lang="fa-IR" sz="2800" dirty="0">
              <a:cs typeface="B Lotus" panose="00000400000000000000" pitchFamily="2" charset="-78"/>
            </a:endParaRPr>
          </a:p>
        </p:txBody>
      </p:sp>
      <p:cxnSp>
        <p:nvCxnSpPr>
          <p:cNvPr id="33" name="Straight Arrow Connector 32"/>
          <p:cNvCxnSpPr/>
          <p:nvPr/>
        </p:nvCxnSpPr>
        <p:spPr>
          <a:xfrm flipH="1" flipV="1">
            <a:off x="8426606" y="4789917"/>
            <a:ext cx="646772" cy="21415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5" name="Straight Arrow Connector 34"/>
          <p:cNvCxnSpPr/>
          <p:nvPr/>
        </p:nvCxnSpPr>
        <p:spPr>
          <a:xfrm flipH="1" flipV="1">
            <a:off x="8425951" y="5140688"/>
            <a:ext cx="654860" cy="77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p:cNvCxnSpPr/>
          <p:nvPr/>
        </p:nvCxnSpPr>
        <p:spPr>
          <a:xfrm flipH="1">
            <a:off x="8620031" y="5325435"/>
            <a:ext cx="541022" cy="1997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9" name="TextBox 38"/>
          <p:cNvSpPr txBox="1"/>
          <p:nvPr/>
        </p:nvSpPr>
        <p:spPr>
          <a:xfrm>
            <a:off x="6952432" y="4371658"/>
            <a:ext cx="1647348" cy="523220"/>
          </a:xfrm>
          <a:prstGeom prst="rect">
            <a:avLst/>
          </a:prstGeom>
          <a:noFill/>
        </p:spPr>
        <p:txBody>
          <a:bodyPr wrap="square" rtlCol="1">
            <a:spAutoFit/>
          </a:bodyPr>
          <a:lstStyle/>
          <a:p>
            <a:pPr algn="ctr" rtl="1"/>
            <a:r>
              <a:rPr lang="fa-IR" sz="2800" dirty="0" smtClean="0">
                <a:cs typeface="B Lotus" panose="00000400000000000000" pitchFamily="2" charset="-78"/>
              </a:rPr>
              <a:t>از زندگی</a:t>
            </a:r>
            <a:endParaRPr lang="fa-IR" sz="2800" dirty="0">
              <a:cs typeface="B Lotus" panose="00000400000000000000" pitchFamily="2" charset="-78"/>
            </a:endParaRPr>
          </a:p>
        </p:txBody>
      </p:sp>
      <p:sp>
        <p:nvSpPr>
          <p:cNvPr id="40" name="TextBox 39"/>
          <p:cNvSpPr txBox="1"/>
          <p:nvPr/>
        </p:nvSpPr>
        <p:spPr>
          <a:xfrm>
            <a:off x="5607731" y="4911221"/>
            <a:ext cx="2797677" cy="523220"/>
          </a:xfrm>
          <a:prstGeom prst="rect">
            <a:avLst/>
          </a:prstGeom>
          <a:noFill/>
        </p:spPr>
        <p:txBody>
          <a:bodyPr wrap="square" rtlCol="1">
            <a:spAutoFit/>
          </a:bodyPr>
          <a:lstStyle/>
          <a:p>
            <a:pPr algn="ctr" rtl="1"/>
            <a:r>
              <a:rPr lang="fa-IR" sz="2800" dirty="0" smtClean="0">
                <a:cs typeface="B Lotus" panose="00000400000000000000" pitchFamily="2" charset="-78"/>
              </a:rPr>
              <a:t>شبیه سازی در یادگیری</a:t>
            </a:r>
            <a:endParaRPr lang="fa-IR" sz="2800" dirty="0">
              <a:cs typeface="B Lotus" panose="00000400000000000000" pitchFamily="2" charset="-78"/>
            </a:endParaRPr>
          </a:p>
        </p:txBody>
      </p:sp>
      <p:sp>
        <p:nvSpPr>
          <p:cNvPr id="41" name="TextBox 40"/>
          <p:cNvSpPr txBox="1"/>
          <p:nvPr/>
        </p:nvSpPr>
        <p:spPr>
          <a:xfrm>
            <a:off x="7109326" y="5406674"/>
            <a:ext cx="1647348" cy="523220"/>
          </a:xfrm>
          <a:prstGeom prst="rect">
            <a:avLst/>
          </a:prstGeom>
          <a:noFill/>
        </p:spPr>
        <p:txBody>
          <a:bodyPr wrap="square" rtlCol="1">
            <a:spAutoFit/>
          </a:bodyPr>
          <a:lstStyle/>
          <a:p>
            <a:pPr algn="ctr" rtl="1"/>
            <a:r>
              <a:rPr lang="fa-IR" sz="2800" dirty="0" smtClean="0">
                <a:cs typeface="B Lotus" panose="00000400000000000000" pitchFamily="2" charset="-78"/>
              </a:rPr>
              <a:t>به زندگی</a:t>
            </a:r>
            <a:endParaRPr lang="fa-IR" sz="2800" dirty="0">
              <a:cs typeface="B Lotus" panose="00000400000000000000" pitchFamily="2" charset="-78"/>
            </a:endParaRPr>
          </a:p>
        </p:txBody>
      </p:sp>
    </p:spTree>
    <p:extLst>
      <p:ext uri="{BB962C8B-B14F-4D97-AF65-F5344CB8AC3E}">
        <p14:creationId xmlns:p14="http://schemas.microsoft.com/office/powerpoint/2010/main" xmlns="" val="90377744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1148"/>
            <a:ext cx="12192000" cy="6858000"/>
          </a:xfrm>
          <a:prstGeom prst="rect">
            <a:avLst/>
          </a:prstGeom>
          <a:blipFill dpi="0" rotWithShape="1">
            <a:blip r:embed="rId2">
              <a:alphaModFix amt="50000"/>
            </a:blip>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Folded Corner 12"/>
          <p:cNvSpPr/>
          <p:nvPr/>
        </p:nvSpPr>
        <p:spPr>
          <a:xfrm>
            <a:off x="199159" y="200722"/>
            <a:ext cx="11793681" cy="6066263"/>
          </a:xfrm>
          <a:prstGeom prst="foldedCorner">
            <a:avLst/>
          </a:prstGeom>
          <a:solidFill>
            <a:schemeClr val="lt1">
              <a:alpha val="70000"/>
            </a:schemeClr>
          </a:solidFill>
          <a:ln/>
        </p:spPr>
        <p:style>
          <a:lnRef idx="2">
            <a:schemeClr val="dk1"/>
          </a:lnRef>
          <a:fillRef idx="1">
            <a:schemeClr val="lt1"/>
          </a:fillRef>
          <a:effectRef idx="0">
            <a:schemeClr val="dk1"/>
          </a:effectRef>
          <a:fontRef idx="minor">
            <a:schemeClr val="dk1"/>
          </a:fontRef>
        </p:style>
        <p:txBody>
          <a:bodyPr rtlCol="1" anchor="ctr"/>
          <a:lstStyle/>
          <a:p>
            <a:pPr algn="just" rtl="1"/>
            <a:endParaRPr lang="fa-IR" sz="4000" dirty="0">
              <a:ln w="22225">
                <a:solidFill>
                  <a:schemeClr val="tx1"/>
                </a:solidFill>
                <a:prstDash val="solid"/>
              </a:ln>
              <a:solidFill>
                <a:schemeClr val="accent2"/>
              </a:solidFill>
              <a:cs typeface="B Lotus" panose="00000400000000000000" pitchFamily="2" charset="-78"/>
            </a:endParaRPr>
          </a:p>
          <a:p>
            <a:pPr algn="just" rtl="1"/>
            <a:r>
              <a:rPr lang="fa-IR" sz="4200" dirty="0" smtClean="0">
                <a:ln w="22225">
                  <a:solidFill>
                    <a:schemeClr val="tx1"/>
                  </a:solidFill>
                  <a:prstDash val="solid"/>
                </a:ln>
                <a:solidFill>
                  <a:schemeClr val="accent2"/>
                </a:solidFill>
                <a:cs typeface="B Lotus" panose="00000400000000000000" pitchFamily="2" charset="-78"/>
              </a:rPr>
              <a:t>در طراحی واحد یادگیری ابتدا تمام مفاهیم تشکیل دهنده یک موضوع به دقت مورد بررسی قرار گیرد و سپس </a:t>
            </a:r>
            <a:r>
              <a:rPr lang="fa-IR" sz="4200" b="1" u="sng" dirty="0" smtClean="0">
                <a:ln w="22225">
                  <a:solidFill>
                    <a:schemeClr val="tx1"/>
                  </a:solidFill>
                  <a:prstDash val="solid"/>
                </a:ln>
                <a:solidFill>
                  <a:schemeClr val="accent2"/>
                </a:solidFill>
                <a:effectLst>
                  <a:outerShdw blurRad="38100" dist="38100" dir="2700000" algn="tl">
                    <a:srgbClr val="000000">
                      <a:alpha val="43137"/>
                    </a:srgbClr>
                  </a:outerShdw>
                </a:effectLst>
                <a:cs typeface="B Lotus" panose="00000400000000000000" pitchFamily="2" charset="-78"/>
              </a:rPr>
              <a:t>موضوع</a:t>
            </a:r>
            <a:r>
              <a:rPr lang="fa-IR" sz="4200" dirty="0" smtClean="0">
                <a:ln w="22225">
                  <a:solidFill>
                    <a:schemeClr val="tx1"/>
                  </a:solidFill>
                  <a:prstDash val="solid"/>
                </a:ln>
                <a:solidFill>
                  <a:schemeClr val="accent2"/>
                </a:solidFill>
                <a:cs typeface="B Lotus" panose="00000400000000000000" pitchFamily="2" charset="-78"/>
              </a:rPr>
              <a:t> اصلی مرتبط با درس مورد نظر استخراج می شود. (تحلیل محتوای کتب درسی)</a:t>
            </a:r>
          </a:p>
          <a:p>
            <a:pPr algn="just" rtl="1"/>
            <a:endParaRPr lang="fa-IR" sz="4000" dirty="0">
              <a:ln w="22225">
                <a:solidFill>
                  <a:schemeClr val="tx1"/>
                </a:solidFill>
                <a:prstDash val="solid"/>
              </a:ln>
              <a:solidFill>
                <a:schemeClr val="accent2"/>
              </a:solidFill>
              <a:cs typeface="B Lotus" panose="00000400000000000000" pitchFamily="2" charset="-78"/>
            </a:endParaRPr>
          </a:p>
          <a:p>
            <a:pPr algn="just" rtl="1"/>
            <a:r>
              <a:rPr lang="fa-IR" sz="3100" b="1" dirty="0" smtClean="0">
                <a:ln w="22225">
                  <a:solidFill>
                    <a:schemeClr val="tx1"/>
                  </a:solidFill>
                  <a:prstDash val="solid"/>
                </a:ln>
                <a:solidFill>
                  <a:schemeClr val="tx1"/>
                </a:solidFill>
                <a:cs typeface="B Lotus" panose="00000400000000000000" pitchFamily="2" charset="-78"/>
              </a:rPr>
              <a:t>- پس از استخراج موضوع اصلی درس موردنظر، نقشه ذهنی مربوط به آن تدوین می گردد.</a:t>
            </a:r>
          </a:p>
          <a:p>
            <a:pPr algn="just" rtl="1"/>
            <a:endParaRPr lang="fa-IR" sz="3100" b="1" dirty="0" smtClean="0">
              <a:ln w="22225">
                <a:solidFill>
                  <a:schemeClr val="tx1"/>
                </a:solidFill>
                <a:prstDash val="solid"/>
              </a:ln>
              <a:solidFill>
                <a:schemeClr val="tx1"/>
              </a:solidFill>
              <a:cs typeface="B Lotus" panose="00000400000000000000" pitchFamily="2" charset="-78"/>
            </a:endParaRPr>
          </a:p>
          <a:p>
            <a:pPr algn="just" rtl="1"/>
            <a:r>
              <a:rPr lang="fa-IR" sz="3100" b="1" dirty="0" smtClean="0">
                <a:ln w="22225">
                  <a:solidFill>
                    <a:schemeClr val="tx1"/>
                  </a:solidFill>
                  <a:prstDash val="solid"/>
                </a:ln>
                <a:solidFill>
                  <a:schemeClr val="tx1"/>
                </a:solidFill>
                <a:cs typeface="B Lotus" panose="00000400000000000000" pitchFamily="2" charset="-78"/>
              </a:rPr>
              <a:t>- در نقشه ذهنی نه فقط مفاهیم در داخل آن ورود پیدا می کند؛ بلکه به عنوان معلم آزادی عمل بیشتری داریم. به عبارت دیگر تدوین نقشه ذهنی بیانگر آن است که معلم مسلط به محتوا است؛ نه برعکس.</a:t>
            </a:r>
            <a:endParaRPr lang="fa-IR" sz="3100" b="1" dirty="0">
              <a:ln w="22225">
                <a:solidFill>
                  <a:schemeClr val="tx1"/>
                </a:solidFill>
                <a:prstDash val="solid"/>
              </a:ln>
              <a:solidFill>
                <a:schemeClr val="tx1"/>
              </a:solidFill>
              <a:cs typeface="B Lotus" panose="00000400000000000000" pitchFamily="2" charset="-78"/>
            </a:endParaRPr>
          </a:p>
        </p:txBody>
      </p:sp>
    </p:spTree>
    <p:extLst>
      <p:ext uri="{BB962C8B-B14F-4D97-AF65-F5344CB8AC3E}">
        <p14:creationId xmlns:p14="http://schemas.microsoft.com/office/powerpoint/2010/main" xmlns="" val="241801473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Horizontal Scroll 3"/>
          <p:cNvSpPr/>
          <p:nvPr/>
        </p:nvSpPr>
        <p:spPr>
          <a:xfrm>
            <a:off x="379141" y="345687"/>
            <a:ext cx="11318488" cy="6043961"/>
          </a:xfrm>
          <a:prstGeom prst="horizontalScroll">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4000" b="1" dirty="0" smtClean="0">
                <a:solidFill>
                  <a:schemeClr val="tx1"/>
                </a:solidFill>
                <a:effectLst>
                  <a:outerShdw blurRad="38100" dist="38100" dir="2700000" algn="tl">
                    <a:srgbClr val="000000">
                      <a:alpha val="43137"/>
                    </a:srgbClr>
                  </a:outerShdw>
                </a:effectLst>
                <a:cs typeface="Persian-EntezareZohoor D8" panose="00000700000000000000" pitchFamily="2" charset="-78"/>
              </a:rPr>
              <a:t>| نقشه های ذهنی روشی برای بازنمایی بصری اطلاعات هستند.</a:t>
            </a:r>
          </a:p>
          <a:p>
            <a:pPr algn="just" rtl="1"/>
            <a:endParaRPr lang="en-US" sz="4000" dirty="0">
              <a:solidFill>
                <a:schemeClr val="tx1"/>
              </a:solidFill>
              <a:cs typeface="B Karim" panose="00000400000000000000" pitchFamily="2" charset="-78"/>
            </a:endParaRPr>
          </a:p>
          <a:p>
            <a:pPr algn="just" rtl="1"/>
            <a:r>
              <a:rPr lang="fa-IR" sz="4800" b="1" u="sng" dirty="0" smtClean="0">
                <a:solidFill>
                  <a:schemeClr val="tx1"/>
                </a:solidFill>
                <a:effectLst>
                  <a:outerShdw blurRad="38100" dist="38100" dir="2700000" algn="tl">
                    <a:srgbClr val="000000">
                      <a:alpha val="43137"/>
                    </a:srgbClr>
                  </a:outerShdw>
                </a:effectLst>
                <a:cs typeface="B Karim" panose="00000400000000000000" pitchFamily="2" charset="-78"/>
              </a:rPr>
              <a:t>تهیه نقشه ذهنی به ما کمک می کند تا اطلاعاتی را که از قبل درباره یک موضوع می دانیم روی هم بگذاریم و مطلب جدید را، همچنان که یاد می گیریم، درک کنیم.</a:t>
            </a:r>
          </a:p>
        </p:txBody>
      </p:sp>
    </p:spTree>
    <p:extLst>
      <p:ext uri="{BB962C8B-B14F-4D97-AF65-F5344CB8AC3E}">
        <p14:creationId xmlns:p14="http://schemas.microsoft.com/office/powerpoint/2010/main" xmlns="" val="41912479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869794"/>
            <a:ext cx="12192000" cy="5988205"/>
          </a:xfrm>
          <a:prstGeom prst="rect">
            <a:avLst/>
          </a:prstGeom>
          <a:blipFill dpi="0" rotWithShape="1">
            <a:blip r:embed="rId2">
              <a:alphaModFix amt="25000"/>
              <a:extLst>
                <a:ext uri="{BEBA8EAE-BF5A-486C-A8C5-ECC9F3942E4B}">
                  <a14:imgProps xmlns:a14="http://schemas.microsoft.com/office/drawing/2010/main" xmlns="">
                    <a14:imgLayer r:embed="rId3">
                      <a14:imgEffect>
                        <a14:sharpenSoften amount="-50000"/>
                      </a14:imgEffect>
                    </a14:imgLayer>
                  </a14:imgProps>
                </a:ext>
              </a:extLst>
            </a:blip>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2"/>
            <a:ext cx="12192000" cy="1315845"/>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6600" dirty="0">
                <a:ln w="0"/>
                <a:solidFill>
                  <a:schemeClr val="tx1"/>
                </a:solidFill>
                <a:effectLst>
                  <a:outerShdw blurRad="38100" dist="19050" dir="2700000" algn="tl" rotWithShape="0">
                    <a:schemeClr val="dk1">
                      <a:alpha val="40000"/>
                    </a:schemeClr>
                  </a:outerShdw>
                </a:effectLst>
                <a:cs typeface="Entezar     &lt;---------" panose="00000700000000000000" pitchFamily="2" charset="-78"/>
              </a:rPr>
              <a:t>| </a:t>
            </a:r>
            <a:r>
              <a:rPr lang="fa-IR" sz="6600" dirty="0" smtClean="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rPr>
              <a:t>درس7- علوم دوم ابتدایی:</a:t>
            </a:r>
            <a:endParaRPr lang="fa-IR" sz="66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6" name="Folded Corner 5"/>
          <p:cNvSpPr/>
          <p:nvPr/>
        </p:nvSpPr>
        <p:spPr>
          <a:xfrm>
            <a:off x="849351" y="1427311"/>
            <a:ext cx="10694020" cy="4873170"/>
          </a:xfrm>
          <a:prstGeom prst="foldedCorner">
            <a:avLst>
              <a:gd name="adj" fmla="val 6130"/>
            </a:avLst>
          </a:prstGeom>
          <a:solidFill>
            <a:schemeClr val="tx1">
              <a:alpha val="56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4400" b="1" dirty="0" smtClean="0">
                <a:ln w="22225">
                  <a:solidFill>
                    <a:schemeClr val="accent2">
                      <a:lumMod val="20000"/>
                      <a:lumOff val="80000"/>
                    </a:schemeClr>
                  </a:solidFill>
                  <a:prstDash val="solid"/>
                </a:ln>
                <a:solidFill>
                  <a:schemeClr val="bg1"/>
                </a:solidFill>
                <a:cs typeface="B Lotus" panose="00000400000000000000" pitchFamily="2" charset="-78"/>
              </a:rPr>
              <a:t>با تحلیل محتوای این درس و بررسی و واکاوی مفاهیم به کار رفته، می توان پی برد که موضوع اصلی و هسته مرکزی این درس مبحث انرژی می باشد.</a:t>
            </a:r>
          </a:p>
          <a:p>
            <a:pPr algn="just" rtl="1"/>
            <a:endParaRPr lang="fa-IR" sz="4400" b="1" dirty="0" smtClean="0">
              <a:ln w="22225">
                <a:solidFill>
                  <a:schemeClr val="accent2">
                    <a:lumMod val="20000"/>
                    <a:lumOff val="80000"/>
                  </a:schemeClr>
                </a:solidFill>
                <a:prstDash val="solid"/>
              </a:ln>
              <a:solidFill>
                <a:schemeClr val="bg1"/>
              </a:solidFill>
              <a:cs typeface="B Lotus" panose="00000400000000000000" pitchFamily="2" charset="-78"/>
            </a:endParaRPr>
          </a:p>
          <a:p>
            <a:pPr algn="ctr" rtl="1"/>
            <a:r>
              <a:rPr lang="fa-IR" sz="3600" b="1" u="sng" dirty="0" smtClean="0">
                <a:ln w="22225">
                  <a:solidFill>
                    <a:schemeClr val="accent2">
                      <a:lumMod val="20000"/>
                      <a:lumOff val="80000"/>
                    </a:schemeClr>
                  </a:solidFill>
                  <a:prstDash val="solid"/>
                </a:ln>
                <a:solidFill>
                  <a:schemeClr val="bg1"/>
                </a:solidFill>
                <a:cs typeface="B Lotus" panose="00000400000000000000" pitchFamily="2" charset="-78"/>
              </a:rPr>
              <a:t>پس به صورت زیر برای مبحث انرژی، نقشه ذهنی تدوین می کنیم:</a:t>
            </a:r>
          </a:p>
        </p:txBody>
      </p:sp>
    </p:spTree>
    <p:extLst>
      <p:ext uri="{BB962C8B-B14F-4D97-AF65-F5344CB8AC3E}">
        <p14:creationId xmlns:p14="http://schemas.microsoft.com/office/powerpoint/2010/main" xmlns="" val="276819255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m_health.jpg"/>
          <p:cNvPicPr>
            <a:picLocks noChangeAspect="1"/>
          </p:cNvPicPr>
          <p:nvPr/>
        </p:nvPicPr>
        <p:blipFill>
          <a:blip r:embed="rId2"/>
          <a:stretch>
            <a:fillRect/>
          </a:stretch>
        </p:blipFill>
        <p:spPr>
          <a:xfrm>
            <a:off x="2667000" y="0"/>
            <a:ext cx="6858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799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 name="Oval 2"/>
          <p:cNvSpPr/>
          <p:nvPr/>
        </p:nvSpPr>
        <p:spPr>
          <a:xfrm>
            <a:off x="4690759" y="553850"/>
            <a:ext cx="2522221" cy="635619"/>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b="1" dirty="0" smtClean="0">
                <a:solidFill>
                  <a:schemeClr val="tx1"/>
                </a:solidFill>
                <a:cs typeface="B Lotus" panose="00000400000000000000" pitchFamily="2" charset="-78"/>
              </a:rPr>
              <a:t>استفاده از منابع طبیعی</a:t>
            </a:r>
            <a:endParaRPr lang="fa-IR" b="1" dirty="0">
              <a:solidFill>
                <a:schemeClr val="tx1"/>
              </a:solidFill>
              <a:cs typeface="B Lotus" panose="00000400000000000000" pitchFamily="2" charset="-78"/>
            </a:endParaRPr>
          </a:p>
        </p:txBody>
      </p:sp>
      <p:sp>
        <p:nvSpPr>
          <p:cNvPr id="9" name="Oval 8"/>
          <p:cNvSpPr/>
          <p:nvPr/>
        </p:nvSpPr>
        <p:spPr>
          <a:xfrm>
            <a:off x="3025699" y="1033347"/>
            <a:ext cx="1624360" cy="635619"/>
          </a:xfrm>
          <a:prstGeom prst="ellipse">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تجدید پذیر</a:t>
            </a:r>
            <a:endParaRPr lang="fa-IR" dirty="0">
              <a:solidFill>
                <a:schemeClr val="tx1"/>
              </a:solidFill>
              <a:cs typeface="B Lotus" panose="00000400000000000000" pitchFamily="2" charset="-78"/>
            </a:endParaRPr>
          </a:p>
        </p:txBody>
      </p:sp>
      <p:sp>
        <p:nvSpPr>
          <p:cNvPr id="10" name="Oval 9"/>
          <p:cNvSpPr/>
          <p:nvPr/>
        </p:nvSpPr>
        <p:spPr>
          <a:xfrm>
            <a:off x="7300332" y="1033347"/>
            <a:ext cx="1624360" cy="635619"/>
          </a:xfrm>
          <a:prstGeom prst="ellips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سبک زندگی</a:t>
            </a:r>
            <a:endParaRPr lang="fa-IR" dirty="0">
              <a:solidFill>
                <a:schemeClr val="tx1"/>
              </a:solidFill>
              <a:cs typeface="B Lotus" panose="00000400000000000000" pitchFamily="2" charset="-78"/>
            </a:endParaRPr>
          </a:p>
        </p:txBody>
      </p:sp>
      <p:sp>
        <p:nvSpPr>
          <p:cNvPr id="11" name="Oval 10"/>
          <p:cNvSpPr/>
          <p:nvPr/>
        </p:nvSpPr>
        <p:spPr>
          <a:xfrm>
            <a:off x="5019943" y="2187392"/>
            <a:ext cx="1723757" cy="211314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انرژی</a:t>
            </a:r>
            <a:endParaRPr lang="fa-IR" dirty="0">
              <a:solidFill>
                <a:schemeClr val="tx1"/>
              </a:solidFill>
              <a:cs typeface="B Lotus" panose="00000400000000000000" pitchFamily="2" charset="-78"/>
            </a:endParaRPr>
          </a:p>
        </p:txBody>
      </p:sp>
      <p:sp>
        <p:nvSpPr>
          <p:cNvPr id="12" name="Oval 11"/>
          <p:cNvSpPr/>
          <p:nvPr/>
        </p:nvSpPr>
        <p:spPr>
          <a:xfrm>
            <a:off x="7402435" y="1981430"/>
            <a:ext cx="1493334" cy="635619"/>
          </a:xfrm>
          <a:prstGeom prst="ellipse">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2000" b="1" dirty="0" smtClean="0">
                <a:solidFill>
                  <a:schemeClr val="tx1"/>
                </a:solidFill>
                <a:cs typeface="B Lotus" panose="00000400000000000000" pitchFamily="2" charset="-78"/>
              </a:rPr>
              <a:t>صرفه جویی</a:t>
            </a:r>
            <a:endParaRPr lang="fa-IR" sz="2000" b="1" dirty="0">
              <a:solidFill>
                <a:schemeClr val="tx1"/>
              </a:solidFill>
              <a:cs typeface="B Lotus" panose="00000400000000000000" pitchFamily="2" charset="-78"/>
            </a:endParaRPr>
          </a:p>
        </p:txBody>
      </p:sp>
      <p:sp>
        <p:nvSpPr>
          <p:cNvPr id="13" name="Oval 12"/>
          <p:cNvSpPr/>
          <p:nvPr/>
        </p:nvSpPr>
        <p:spPr>
          <a:xfrm>
            <a:off x="9453446" y="2010005"/>
            <a:ext cx="1493334" cy="635619"/>
          </a:xfrm>
          <a:prstGeom prst="ellipse">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مهارت ها</a:t>
            </a:r>
            <a:endParaRPr lang="fa-IR" dirty="0">
              <a:solidFill>
                <a:schemeClr val="tx1"/>
              </a:solidFill>
              <a:cs typeface="B Lotus" panose="00000400000000000000" pitchFamily="2" charset="-78"/>
            </a:endParaRPr>
          </a:p>
        </p:txBody>
      </p:sp>
      <p:sp>
        <p:nvSpPr>
          <p:cNvPr id="14" name="Oval 13"/>
          <p:cNvSpPr/>
          <p:nvPr/>
        </p:nvSpPr>
        <p:spPr>
          <a:xfrm>
            <a:off x="7388147" y="3014548"/>
            <a:ext cx="1493334" cy="635619"/>
          </a:xfrm>
          <a:prstGeom prst="ellipse">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بازیافت</a:t>
            </a:r>
            <a:endParaRPr lang="fa-IR" dirty="0">
              <a:solidFill>
                <a:schemeClr val="tx1"/>
              </a:solidFill>
              <a:cs typeface="B Lotus" panose="00000400000000000000" pitchFamily="2" charset="-78"/>
            </a:endParaRPr>
          </a:p>
        </p:txBody>
      </p:sp>
      <p:sp>
        <p:nvSpPr>
          <p:cNvPr id="15" name="Oval 14"/>
          <p:cNvSpPr/>
          <p:nvPr/>
        </p:nvSpPr>
        <p:spPr>
          <a:xfrm>
            <a:off x="7388147" y="4005149"/>
            <a:ext cx="1493334" cy="635619"/>
          </a:xfrm>
          <a:prstGeom prst="ellipse">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زباله ها</a:t>
            </a:r>
            <a:endParaRPr lang="fa-IR" dirty="0">
              <a:solidFill>
                <a:schemeClr val="tx1"/>
              </a:solidFill>
              <a:cs typeface="B Lotus" panose="00000400000000000000" pitchFamily="2" charset="-78"/>
            </a:endParaRPr>
          </a:p>
        </p:txBody>
      </p:sp>
      <p:sp>
        <p:nvSpPr>
          <p:cNvPr id="16" name="Oval 15"/>
          <p:cNvSpPr/>
          <p:nvPr/>
        </p:nvSpPr>
        <p:spPr>
          <a:xfrm>
            <a:off x="7388147" y="4917693"/>
            <a:ext cx="1493334" cy="635619"/>
          </a:xfrm>
          <a:prstGeom prst="ellipse">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خانگی</a:t>
            </a:r>
            <a:endParaRPr lang="fa-IR" dirty="0">
              <a:solidFill>
                <a:schemeClr val="tx1"/>
              </a:solidFill>
              <a:cs typeface="B Lotus" panose="00000400000000000000" pitchFamily="2" charset="-78"/>
            </a:endParaRPr>
          </a:p>
        </p:txBody>
      </p:sp>
      <p:sp>
        <p:nvSpPr>
          <p:cNvPr id="17" name="Oval 16"/>
          <p:cNvSpPr/>
          <p:nvPr/>
        </p:nvSpPr>
        <p:spPr>
          <a:xfrm>
            <a:off x="7388147" y="5830237"/>
            <a:ext cx="1493334" cy="635619"/>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خشک</a:t>
            </a:r>
            <a:endParaRPr lang="fa-IR" dirty="0">
              <a:solidFill>
                <a:schemeClr val="tx1"/>
              </a:solidFill>
              <a:cs typeface="B Lotus" panose="00000400000000000000" pitchFamily="2" charset="-78"/>
            </a:endParaRPr>
          </a:p>
        </p:txBody>
      </p:sp>
      <p:sp>
        <p:nvSpPr>
          <p:cNvPr id="18" name="Oval 17"/>
          <p:cNvSpPr/>
          <p:nvPr/>
        </p:nvSpPr>
        <p:spPr>
          <a:xfrm>
            <a:off x="3031274" y="1985963"/>
            <a:ext cx="1797902" cy="659660"/>
          </a:xfrm>
          <a:prstGeom prst="ellipse">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2400" b="1" dirty="0" smtClean="0">
                <a:solidFill>
                  <a:schemeClr val="tx1"/>
                </a:solidFill>
                <a:cs typeface="B Lotus" panose="00000400000000000000" pitchFamily="2" charset="-78"/>
              </a:rPr>
              <a:t>منابع انرژی</a:t>
            </a:r>
            <a:endParaRPr lang="fa-IR" sz="2400" b="1" dirty="0">
              <a:solidFill>
                <a:schemeClr val="tx1"/>
              </a:solidFill>
              <a:cs typeface="B Lotus" panose="00000400000000000000" pitchFamily="2" charset="-78"/>
            </a:endParaRPr>
          </a:p>
        </p:txBody>
      </p:sp>
      <p:sp>
        <p:nvSpPr>
          <p:cNvPr id="20" name="Oval 19"/>
          <p:cNvSpPr/>
          <p:nvPr/>
        </p:nvSpPr>
        <p:spPr>
          <a:xfrm>
            <a:off x="1401339" y="2771088"/>
            <a:ext cx="1624360" cy="635619"/>
          </a:xfrm>
          <a:prstGeom prst="ellipse">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تجدید ناپذیر</a:t>
            </a:r>
            <a:endParaRPr lang="fa-IR" dirty="0">
              <a:solidFill>
                <a:schemeClr val="tx1"/>
              </a:solidFill>
              <a:cs typeface="B Lotus" panose="00000400000000000000" pitchFamily="2" charset="-78"/>
            </a:endParaRPr>
          </a:p>
        </p:txBody>
      </p:sp>
      <p:sp>
        <p:nvSpPr>
          <p:cNvPr id="21" name="Oval 20"/>
          <p:cNvSpPr/>
          <p:nvPr/>
        </p:nvSpPr>
        <p:spPr>
          <a:xfrm>
            <a:off x="2356626" y="3687339"/>
            <a:ext cx="1624360" cy="635619"/>
          </a:xfrm>
          <a:prstGeom prst="ellips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آلاینده ها</a:t>
            </a:r>
            <a:endParaRPr lang="fa-IR" dirty="0">
              <a:solidFill>
                <a:schemeClr val="tx1"/>
              </a:solidFill>
              <a:cs typeface="B Lotus" panose="00000400000000000000" pitchFamily="2" charset="-78"/>
            </a:endParaRPr>
          </a:p>
        </p:txBody>
      </p:sp>
      <p:sp>
        <p:nvSpPr>
          <p:cNvPr id="22" name="Oval 21"/>
          <p:cNvSpPr/>
          <p:nvPr/>
        </p:nvSpPr>
        <p:spPr>
          <a:xfrm>
            <a:off x="279017" y="3687339"/>
            <a:ext cx="1624360" cy="635619"/>
          </a:xfrm>
          <a:prstGeom prst="ellips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Lotus" panose="00000400000000000000" pitchFamily="2" charset="-78"/>
              </a:rPr>
              <a:t>سوخت فسیلی</a:t>
            </a:r>
            <a:endParaRPr lang="fa-IR" dirty="0">
              <a:solidFill>
                <a:schemeClr val="tx1"/>
              </a:solidFill>
              <a:cs typeface="B Lotus" panose="00000400000000000000" pitchFamily="2" charset="-78"/>
            </a:endParaRPr>
          </a:p>
        </p:txBody>
      </p:sp>
      <p:sp>
        <p:nvSpPr>
          <p:cNvPr id="4" name="TextBox 3"/>
          <p:cNvSpPr txBox="1"/>
          <p:nvPr/>
        </p:nvSpPr>
        <p:spPr>
          <a:xfrm>
            <a:off x="5005039" y="129331"/>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نیروگاه بادی</a:t>
            </a:r>
            <a:endParaRPr lang="fa-IR" sz="1600" dirty="0">
              <a:cs typeface="B Lotus" panose="00000400000000000000" pitchFamily="2" charset="-78"/>
            </a:endParaRPr>
          </a:p>
        </p:txBody>
      </p:sp>
      <p:sp>
        <p:nvSpPr>
          <p:cNvPr id="23" name="TextBox 22"/>
          <p:cNvSpPr txBox="1"/>
          <p:nvPr/>
        </p:nvSpPr>
        <p:spPr>
          <a:xfrm>
            <a:off x="6522998" y="214054"/>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نیروگاه آبی</a:t>
            </a:r>
            <a:endParaRPr lang="fa-IR" sz="1600" dirty="0">
              <a:cs typeface="B Lotus" panose="00000400000000000000" pitchFamily="2" charset="-78"/>
            </a:endParaRPr>
          </a:p>
        </p:txBody>
      </p:sp>
      <p:sp>
        <p:nvSpPr>
          <p:cNvPr id="24" name="TextBox 23"/>
          <p:cNvSpPr txBox="1"/>
          <p:nvPr/>
        </p:nvSpPr>
        <p:spPr>
          <a:xfrm>
            <a:off x="3679437" y="196548"/>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نیروگاه خورشیدی</a:t>
            </a:r>
            <a:endParaRPr lang="fa-IR" sz="1600" dirty="0">
              <a:cs typeface="B Lotus" panose="00000400000000000000" pitchFamily="2" charset="-78"/>
            </a:endParaRPr>
          </a:p>
        </p:txBody>
      </p:sp>
      <p:cxnSp>
        <p:nvCxnSpPr>
          <p:cNvPr id="25" name="Straight Arrow Connector 24"/>
          <p:cNvCxnSpPr/>
          <p:nvPr/>
        </p:nvCxnSpPr>
        <p:spPr>
          <a:xfrm flipH="1" flipV="1">
            <a:off x="4809348" y="467885"/>
            <a:ext cx="93910" cy="2433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flipV="1">
            <a:off x="7084794" y="501338"/>
            <a:ext cx="144369" cy="2282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Straight Arrow Connector 27"/>
          <p:cNvCxnSpPr/>
          <p:nvPr/>
        </p:nvCxnSpPr>
        <p:spPr>
          <a:xfrm flipV="1">
            <a:off x="5966445" y="365825"/>
            <a:ext cx="0" cy="1874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TextBox 29"/>
          <p:cNvSpPr txBox="1"/>
          <p:nvPr/>
        </p:nvSpPr>
        <p:spPr>
          <a:xfrm>
            <a:off x="2166125" y="489270"/>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باد</a:t>
            </a:r>
            <a:endParaRPr lang="fa-IR" sz="1600" dirty="0">
              <a:cs typeface="B Lotus" panose="00000400000000000000" pitchFamily="2" charset="-78"/>
            </a:endParaRPr>
          </a:p>
        </p:txBody>
      </p:sp>
      <p:sp>
        <p:nvSpPr>
          <p:cNvPr id="31" name="TextBox 30"/>
          <p:cNvSpPr txBox="1"/>
          <p:nvPr/>
        </p:nvSpPr>
        <p:spPr>
          <a:xfrm>
            <a:off x="1432003" y="731970"/>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خورشید</a:t>
            </a:r>
            <a:endParaRPr lang="fa-IR" sz="1600" dirty="0">
              <a:cs typeface="B Lotus" panose="00000400000000000000" pitchFamily="2" charset="-78"/>
            </a:endParaRPr>
          </a:p>
        </p:txBody>
      </p:sp>
      <p:sp>
        <p:nvSpPr>
          <p:cNvPr id="32" name="TextBox 31"/>
          <p:cNvSpPr txBox="1"/>
          <p:nvPr/>
        </p:nvSpPr>
        <p:spPr>
          <a:xfrm>
            <a:off x="1438508" y="1256880"/>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امواج دریا</a:t>
            </a:r>
            <a:endParaRPr lang="fa-IR" sz="1600" dirty="0">
              <a:cs typeface="B Lotus" panose="00000400000000000000" pitchFamily="2" charset="-78"/>
            </a:endParaRPr>
          </a:p>
        </p:txBody>
      </p:sp>
      <p:cxnSp>
        <p:nvCxnSpPr>
          <p:cNvPr id="33" name="Straight Arrow Connector 32"/>
          <p:cNvCxnSpPr/>
          <p:nvPr/>
        </p:nvCxnSpPr>
        <p:spPr>
          <a:xfrm flipH="1" flipV="1">
            <a:off x="3123438" y="808898"/>
            <a:ext cx="253032" cy="29061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5" name="Straight Arrow Connector 34"/>
          <p:cNvCxnSpPr/>
          <p:nvPr/>
        </p:nvCxnSpPr>
        <p:spPr>
          <a:xfrm flipH="1" flipV="1">
            <a:off x="2603485" y="985191"/>
            <a:ext cx="500083" cy="2558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p:cNvCxnSpPr/>
          <p:nvPr/>
        </p:nvCxnSpPr>
        <p:spPr>
          <a:xfrm flipH="1">
            <a:off x="2720831" y="1412808"/>
            <a:ext cx="308588" cy="1334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p:cNvCxnSpPr/>
          <p:nvPr/>
        </p:nvCxnSpPr>
        <p:spPr>
          <a:xfrm>
            <a:off x="7084794" y="1036960"/>
            <a:ext cx="356322" cy="15250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2" name="TextBox 41"/>
          <p:cNvSpPr txBox="1"/>
          <p:nvPr/>
        </p:nvSpPr>
        <p:spPr>
          <a:xfrm>
            <a:off x="8224023" y="441108"/>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شهری</a:t>
            </a:r>
            <a:endParaRPr lang="fa-IR" sz="1600" dirty="0">
              <a:cs typeface="B Lotus" panose="00000400000000000000" pitchFamily="2" charset="-78"/>
            </a:endParaRPr>
          </a:p>
        </p:txBody>
      </p:sp>
      <p:sp>
        <p:nvSpPr>
          <p:cNvPr id="43" name="TextBox 42"/>
          <p:cNvSpPr txBox="1"/>
          <p:nvPr/>
        </p:nvSpPr>
        <p:spPr>
          <a:xfrm>
            <a:off x="8782566" y="835726"/>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روستایی</a:t>
            </a:r>
            <a:endParaRPr lang="fa-IR" sz="1600" dirty="0">
              <a:cs typeface="B Lotus" panose="00000400000000000000" pitchFamily="2" charset="-78"/>
            </a:endParaRPr>
          </a:p>
        </p:txBody>
      </p:sp>
      <p:cxnSp>
        <p:nvCxnSpPr>
          <p:cNvPr id="44" name="Straight Arrow Connector 43"/>
          <p:cNvCxnSpPr/>
          <p:nvPr/>
        </p:nvCxnSpPr>
        <p:spPr>
          <a:xfrm flipV="1">
            <a:off x="8539694" y="767573"/>
            <a:ext cx="373847" cy="31483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6" name="Straight Arrow Connector 45"/>
          <p:cNvCxnSpPr/>
          <p:nvPr/>
        </p:nvCxnSpPr>
        <p:spPr>
          <a:xfrm flipV="1">
            <a:off x="8926551" y="1070524"/>
            <a:ext cx="407020" cy="2319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8" name="TextBox 47"/>
          <p:cNvSpPr txBox="1"/>
          <p:nvPr/>
        </p:nvSpPr>
        <p:spPr>
          <a:xfrm>
            <a:off x="10026444" y="296443"/>
            <a:ext cx="1096988" cy="584775"/>
          </a:xfrm>
          <a:prstGeom prst="rect">
            <a:avLst/>
          </a:prstGeom>
          <a:noFill/>
        </p:spPr>
        <p:txBody>
          <a:bodyPr wrap="square" rtlCol="1">
            <a:spAutoFit/>
          </a:bodyPr>
          <a:lstStyle/>
          <a:p>
            <a:pPr algn="ctr" rtl="1"/>
            <a:r>
              <a:rPr lang="fa-IR" sz="1600" dirty="0" smtClean="0">
                <a:cs typeface="B Lotus" panose="00000400000000000000" pitchFamily="2" charset="-78"/>
              </a:rPr>
              <a:t>حمل و نقل</a:t>
            </a:r>
          </a:p>
          <a:p>
            <a:pPr algn="ctr" rtl="1"/>
            <a:r>
              <a:rPr lang="fa-IR" sz="1600" dirty="0" smtClean="0">
                <a:cs typeface="B Lotus" panose="00000400000000000000" pitchFamily="2" charset="-78"/>
              </a:rPr>
              <a:t>مصرف منابع</a:t>
            </a:r>
            <a:endParaRPr lang="fa-IR" sz="1600" dirty="0">
              <a:cs typeface="B Lotus" panose="00000400000000000000" pitchFamily="2" charset="-78"/>
            </a:endParaRPr>
          </a:p>
        </p:txBody>
      </p:sp>
      <p:sp>
        <p:nvSpPr>
          <p:cNvPr id="49" name="TextBox 48"/>
          <p:cNvSpPr txBox="1"/>
          <p:nvPr/>
        </p:nvSpPr>
        <p:spPr>
          <a:xfrm>
            <a:off x="10457545" y="1434500"/>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مصرف بهینه</a:t>
            </a:r>
            <a:endParaRPr lang="fa-IR" sz="1600" dirty="0">
              <a:cs typeface="B Lotus" panose="00000400000000000000" pitchFamily="2" charset="-78"/>
            </a:endParaRPr>
          </a:p>
        </p:txBody>
      </p:sp>
      <p:sp>
        <p:nvSpPr>
          <p:cNvPr id="50" name="TextBox 49"/>
          <p:cNvSpPr txBox="1"/>
          <p:nvPr/>
        </p:nvSpPr>
        <p:spPr>
          <a:xfrm>
            <a:off x="11322694" y="1987782"/>
            <a:ext cx="768413" cy="338554"/>
          </a:xfrm>
          <a:prstGeom prst="rect">
            <a:avLst/>
          </a:prstGeom>
          <a:noFill/>
        </p:spPr>
        <p:txBody>
          <a:bodyPr wrap="square" rtlCol="1">
            <a:spAutoFit/>
          </a:bodyPr>
          <a:lstStyle/>
          <a:p>
            <a:pPr algn="ctr" rtl="1"/>
            <a:r>
              <a:rPr lang="fa-IR" sz="1600" dirty="0" smtClean="0">
                <a:cs typeface="B Lotus" panose="00000400000000000000" pitchFamily="2" charset="-78"/>
              </a:rPr>
              <a:t>پس انداز</a:t>
            </a:r>
            <a:endParaRPr lang="fa-IR" sz="1600" dirty="0">
              <a:cs typeface="B Lotus" panose="00000400000000000000" pitchFamily="2" charset="-78"/>
            </a:endParaRPr>
          </a:p>
        </p:txBody>
      </p:sp>
      <p:sp>
        <p:nvSpPr>
          <p:cNvPr id="51" name="TextBox 50"/>
          <p:cNvSpPr txBox="1"/>
          <p:nvPr/>
        </p:nvSpPr>
        <p:spPr>
          <a:xfrm>
            <a:off x="10413846" y="2772636"/>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قناعت</a:t>
            </a:r>
            <a:endParaRPr lang="fa-IR" sz="1600" dirty="0">
              <a:cs typeface="B Lotus" panose="00000400000000000000" pitchFamily="2" charset="-78"/>
            </a:endParaRPr>
          </a:p>
        </p:txBody>
      </p:sp>
      <p:cxnSp>
        <p:nvCxnSpPr>
          <p:cNvPr id="52" name="Straight Arrow Connector 51"/>
          <p:cNvCxnSpPr/>
          <p:nvPr/>
        </p:nvCxnSpPr>
        <p:spPr>
          <a:xfrm flipV="1">
            <a:off x="10590207" y="1716943"/>
            <a:ext cx="356573" cy="3374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flipV="1">
            <a:off x="10935629" y="2157059"/>
            <a:ext cx="375914" cy="10402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7" name="Straight Arrow Connector 56"/>
          <p:cNvCxnSpPr/>
          <p:nvPr/>
        </p:nvCxnSpPr>
        <p:spPr>
          <a:xfrm>
            <a:off x="10718690" y="2565727"/>
            <a:ext cx="309866" cy="31327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9" name="TextBox 58"/>
          <p:cNvSpPr txBox="1"/>
          <p:nvPr/>
        </p:nvSpPr>
        <p:spPr>
          <a:xfrm>
            <a:off x="9011164" y="3822057"/>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صنعتی</a:t>
            </a:r>
            <a:endParaRPr lang="fa-IR" sz="1600" dirty="0">
              <a:cs typeface="B Lotus" panose="00000400000000000000" pitchFamily="2" charset="-78"/>
            </a:endParaRPr>
          </a:p>
        </p:txBody>
      </p:sp>
      <p:sp>
        <p:nvSpPr>
          <p:cNvPr id="60" name="TextBox 59"/>
          <p:cNvSpPr txBox="1"/>
          <p:nvPr/>
        </p:nvSpPr>
        <p:spPr>
          <a:xfrm>
            <a:off x="9047729" y="4421413"/>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بیمارستانی</a:t>
            </a:r>
            <a:endParaRPr lang="fa-IR" sz="1600" dirty="0">
              <a:cs typeface="B Lotus" panose="00000400000000000000" pitchFamily="2" charset="-78"/>
            </a:endParaRPr>
          </a:p>
        </p:txBody>
      </p:sp>
      <p:cxnSp>
        <p:nvCxnSpPr>
          <p:cNvPr id="61" name="Straight Arrow Connector 60"/>
          <p:cNvCxnSpPr/>
          <p:nvPr/>
        </p:nvCxnSpPr>
        <p:spPr>
          <a:xfrm flipV="1">
            <a:off x="8776186" y="4028223"/>
            <a:ext cx="860378" cy="13333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3" name="Straight Arrow Connector 62"/>
          <p:cNvCxnSpPr/>
          <p:nvPr/>
        </p:nvCxnSpPr>
        <p:spPr>
          <a:xfrm>
            <a:off x="8722514" y="4528050"/>
            <a:ext cx="811779" cy="1044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5" name="TextBox 64"/>
          <p:cNvSpPr txBox="1"/>
          <p:nvPr/>
        </p:nvSpPr>
        <p:spPr>
          <a:xfrm>
            <a:off x="5710818" y="5066225"/>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تر</a:t>
            </a:r>
            <a:endParaRPr lang="fa-IR" sz="1600" dirty="0">
              <a:cs typeface="B Lotus" panose="00000400000000000000" pitchFamily="2" charset="-78"/>
            </a:endParaRPr>
          </a:p>
        </p:txBody>
      </p:sp>
      <p:cxnSp>
        <p:nvCxnSpPr>
          <p:cNvPr id="66" name="Straight Arrow Connector 65"/>
          <p:cNvCxnSpPr/>
          <p:nvPr/>
        </p:nvCxnSpPr>
        <p:spPr>
          <a:xfrm flipH="1">
            <a:off x="6835697" y="5235502"/>
            <a:ext cx="56360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8" name="TextBox 67"/>
          <p:cNvSpPr txBox="1"/>
          <p:nvPr/>
        </p:nvSpPr>
        <p:spPr>
          <a:xfrm>
            <a:off x="5859036" y="5638233"/>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پلاستیک و کاغذ</a:t>
            </a:r>
            <a:endParaRPr lang="fa-IR" sz="1600" dirty="0">
              <a:cs typeface="B Lotus" panose="00000400000000000000" pitchFamily="2" charset="-78"/>
            </a:endParaRPr>
          </a:p>
        </p:txBody>
      </p:sp>
      <p:sp>
        <p:nvSpPr>
          <p:cNvPr id="69" name="TextBox 68"/>
          <p:cNvSpPr txBox="1"/>
          <p:nvPr/>
        </p:nvSpPr>
        <p:spPr>
          <a:xfrm>
            <a:off x="5426680" y="6004030"/>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فلزات</a:t>
            </a:r>
            <a:endParaRPr lang="fa-IR" sz="1600" dirty="0">
              <a:cs typeface="B Lotus" panose="00000400000000000000" pitchFamily="2" charset="-78"/>
            </a:endParaRPr>
          </a:p>
        </p:txBody>
      </p:sp>
      <p:sp>
        <p:nvSpPr>
          <p:cNvPr id="70" name="TextBox 69"/>
          <p:cNvSpPr txBox="1"/>
          <p:nvPr/>
        </p:nvSpPr>
        <p:spPr>
          <a:xfrm>
            <a:off x="5669000" y="6383777"/>
            <a:ext cx="1730298" cy="338554"/>
          </a:xfrm>
          <a:prstGeom prst="rect">
            <a:avLst/>
          </a:prstGeom>
          <a:noFill/>
        </p:spPr>
        <p:txBody>
          <a:bodyPr wrap="square" rtlCol="1">
            <a:spAutoFit/>
          </a:bodyPr>
          <a:lstStyle/>
          <a:p>
            <a:pPr algn="ctr" rtl="1"/>
            <a:r>
              <a:rPr lang="fa-IR" sz="1600" dirty="0" smtClean="0">
                <a:cs typeface="B Lotus" panose="00000400000000000000" pitchFamily="2" charset="-78"/>
              </a:rPr>
              <a:t>شیشه</a:t>
            </a:r>
            <a:endParaRPr lang="fa-IR" sz="1600" dirty="0">
              <a:cs typeface="B Lotus" panose="00000400000000000000" pitchFamily="2" charset="-78"/>
            </a:endParaRPr>
          </a:p>
        </p:txBody>
      </p:sp>
      <p:cxnSp>
        <p:nvCxnSpPr>
          <p:cNvPr id="71" name="Straight Arrow Connector 70"/>
          <p:cNvCxnSpPr/>
          <p:nvPr/>
        </p:nvCxnSpPr>
        <p:spPr>
          <a:xfrm flipH="1" flipV="1">
            <a:off x="6575967" y="6148046"/>
            <a:ext cx="822634" cy="482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3" name="Straight Arrow Connector 72"/>
          <p:cNvCxnSpPr/>
          <p:nvPr/>
        </p:nvCxnSpPr>
        <p:spPr>
          <a:xfrm flipH="1">
            <a:off x="6846848" y="6414215"/>
            <a:ext cx="822634" cy="1081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5" name="Straight Arrow Connector 74"/>
          <p:cNvCxnSpPr/>
          <p:nvPr/>
        </p:nvCxnSpPr>
        <p:spPr>
          <a:xfrm flipH="1" flipV="1">
            <a:off x="7302769" y="5814314"/>
            <a:ext cx="425715" cy="732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7" name="TextBox 76"/>
          <p:cNvSpPr txBox="1"/>
          <p:nvPr/>
        </p:nvSpPr>
        <p:spPr>
          <a:xfrm>
            <a:off x="119646" y="4505917"/>
            <a:ext cx="753541" cy="338554"/>
          </a:xfrm>
          <a:prstGeom prst="rect">
            <a:avLst/>
          </a:prstGeom>
          <a:noFill/>
        </p:spPr>
        <p:txBody>
          <a:bodyPr wrap="square" rtlCol="1">
            <a:spAutoFit/>
          </a:bodyPr>
          <a:lstStyle/>
          <a:p>
            <a:pPr algn="ctr" rtl="1"/>
            <a:r>
              <a:rPr lang="fa-IR" sz="1600" dirty="0" smtClean="0">
                <a:cs typeface="B Lotus" panose="00000400000000000000" pitchFamily="2" charset="-78"/>
              </a:rPr>
              <a:t>نفت</a:t>
            </a:r>
            <a:endParaRPr lang="fa-IR" sz="1600" dirty="0">
              <a:cs typeface="B Lotus" panose="00000400000000000000" pitchFamily="2" charset="-78"/>
            </a:endParaRPr>
          </a:p>
        </p:txBody>
      </p:sp>
      <p:sp>
        <p:nvSpPr>
          <p:cNvPr id="78" name="TextBox 77"/>
          <p:cNvSpPr txBox="1"/>
          <p:nvPr/>
        </p:nvSpPr>
        <p:spPr>
          <a:xfrm>
            <a:off x="691379" y="4748416"/>
            <a:ext cx="799635" cy="338554"/>
          </a:xfrm>
          <a:prstGeom prst="rect">
            <a:avLst/>
          </a:prstGeom>
          <a:noFill/>
        </p:spPr>
        <p:txBody>
          <a:bodyPr wrap="square" rtlCol="1">
            <a:spAutoFit/>
          </a:bodyPr>
          <a:lstStyle/>
          <a:p>
            <a:pPr algn="ctr" rtl="1"/>
            <a:r>
              <a:rPr lang="fa-IR" sz="1600" dirty="0" smtClean="0">
                <a:cs typeface="B Lotus" panose="00000400000000000000" pitchFamily="2" charset="-78"/>
              </a:rPr>
              <a:t>گاز</a:t>
            </a:r>
            <a:endParaRPr lang="fa-IR" sz="1600" dirty="0">
              <a:cs typeface="B Lotus" panose="00000400000000000000" pitchFamily="2" charset="-78"/>
            </a:endParaRPr>
          </a:p>
        </p:txBody>
      </p:sp>
      <p:sp>
        <p:nvSpPr>
          <p:cNvPr id="79" name="TextBox 78"/>
          <p:cNvSpPr txBox="1"/>
          <p:nvPr/>
        </p:nvSpPr>
        <p:spPr>
          <a:xfrm>
            <a:off x="1326436" y="5042766"/>
            <a:ext cx="1030190" cy="338554"/>
          </a:xfrm>
          <a:prstGeom prst="rect">
            <a:avLst/>
          </a:prstGeom>
          <a:noFill/>
        </p:spPr>
        <p:txBody>
          <a:bodyPr wrap="square" rtlCol="1">
            <a:spAutoFit/>
          </a:bodyPr>
          <a:lstStyle/>
          <a:p>
            <a:pPr algn="ctr" rtl="1"/>
            <a:r>
              <a:rPr lang="fa-IR" sz="1600" dirty="0" smtClean="0">
                <a:cs typeface="B Lotus" panose="00000400000000000000" pitchFamily="2" charset="-78"/>
              </a:rPr>
              <a:t>زغال سنگ</a:t>
            </a:r>
            <a:endParaRPr lang="fa-IR" sz="1600" dirty="0">
              <a:cs typeface="B Lotus" panose="00000400000000000000" pitchFamily="2" charset="-78"/>
            </a:endParaRPr>
          </a:p>
        </p:txBody>
      </p:sp>
      <p:cxnSp>
        <p:nvCxnSpPr>
          <p:cNvPr id="80" name="Straight Arrow Connector 79"/>
          <p:cNvCxnSpPr/>
          <p:nvPr/>
        </p:nvCxnSpPr>
        <p:spPr>
          <a:xfrm flipH="1">
            <a:off x="496417" y="4255861"/>
            <a:ext cx="66904" cy="2389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2" name="Straight Arrow Connector 81"/>
          <p:cNvCxnSpPr>
            <a:endCxn id="78" idx="0"/>
          </p:cNvCxnSpPr>
          <p:nvPr/>
        </p:nvCxnSpPr>
        <p:spPr>
          <a:xfrm>
            <a:off x="1042178" y="4341378"/>
            <a:ext cx="49019" cy="4070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4" name="Straight Arrow Connector 83"/>
          <p:cNvCxnSpPr/>
          <p:nvPr/>
        </p:nvCxnSpPr>
        <p:spPr>
          <a:xfrm>
            <a:off x="1438508" y="4303489"/>
            <a:ext cx="403023" cy="7281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6" name="TextBox 85"/>
          <p:cNvSpPr txBox="1"/>
          <p:nvPr/>
        </p:nvSpPr>
        <p:spPr>
          <a:xfrm>
            <a:off x="2431563" y="4693061"/>
            <a:ext cx="1030190" cy="338554"/>
          </a:xfrm>
          <a:prstGeom prst="rect">
            <a:avLst/>
          </a:prstGeom>
          <a:noFill/>
        </p:spPr>
        <p:txBody>
          <a:bodyPr wrap="square" rtlCol="1">
            <a:spAutoFit/>
          </a:bodyPr>
          <a:lstStyle/>
          <a:p>
            <a:pPr algn="ctr" rtl="1"/>
            <a:r>
              <a:rPr lang="fa-IR" sz="1600" dirty="0" smtClean="0">
                <a:cs typeface="B Lotus" panose="00000400000000000000" pitchFamily="2" charset="-78"/>
              </a:rPr>
              <a:t>صوتی</a:t>
            </a:r>
            <a:endParaRPr lang="fa-IR" sz="1600" dirty="0">
              <a:cs typeface="B Lotus" panose="00000400000000000000" pitchFamily="2" charset="-78"/>
            </a:endParaRPr>
          </a:p>
        </p:txBody>
      </p:sp>
      <p:sp>
        <p:nvSpPr>
          <p:cNvPr id="87" name="TextBox 86"/>
          <p:cNvSpPr txBox="1"/>
          <p:nvPr/>
        </p:nvSpPr>
        <p:spPr>
          <a:xfrm>
            <a:off x="3175869" y="4961125"/>
            <a:ext cx="1030190" cy="338554"/>
          </a:xfrm>
          <a:prstGeom prst="rect">
            <a:avLst/>
          </a:prstGeom>
          <a:noFill/>
        </p:spPr>
        <p:txBody>
          <a:bodyPr wrap="square" rtlCol="1">
            <a:spAutoFit/>
          </a:bodyPr>
          <a:lstStyle/>
          <a:p>
            <a:pPr algn="ctr" rtl="1"/>
            <a:r>
              <a:rPr lang="fa-IR" sz="1600" dirty="0" smtClean="0">
                <a:cs typeface="B Lotus" panose="00000400000000000000" pitchFamily="2" charset="-78"/>
              </a:rPr>
              <a:t>آلودگی هوا</a:t>
            </a:r>
            <a:endParaRPr lang="fa-IR" sz="1600" dirty="0">
              <a:cs typeface="B Lotus" panose="00000400000000000000" pitchFamily="2" charset="-78"/>
            </a:endParaRPr>
          </a:p>
        </p:txBody>
      </p:sp>
      <p:sp>
        <p:nvSpPr>
          <p:cNvPr id="88" name="TextBox 87"/>
          <p:cNvSpPr txBox="1"/>
          <p:nvPr/>
        </p:nvSpPr>
        <p:spPr>
          <a:xfrm>
            <a:off x="4094633" y="4498275"/>
            <a:ext cx="1030190" cy="338554"/>
          </a:xfrm>
          <a:prstGeom prst="rect">
            <a:avLst/>
          </a:prstGeom>
          <a:noFill/>
        </p:spPr>
        <p:txBody>
          <a:bodyPr wrap="square" rtlCol="1">
            <a:spAutoFit/>
          </a:bodyPr>
          <a:lstStyle/>
          <a:p>
            <a:pPr algn="ctr" rtl="1"/>
            <a:r>
              <a:rPr lang="fa-IR" sz="1600" dirty="0" smtClean="0">
                <a:cs typeface="B Lotus" panose="00000400000000000000" pitchFamily="2" charset="-78"/>
              </a:rPr>
              <a:t>پسماندها</a:t>
            </a:r>
            <a:endParaRPr lang="fa-IR" sz="1600" dirty="0">
              <a:cs typeface="B Lotus" panose="00000400000000000000" pitchFamily="2" charset="-78"/>
            </a:endParaRPr>
          </a:p>
        </p:txBody>
      </p:sp>
      <p:cxnSp>
        <p:nvCxnSpPr>
          <p:cNvPr id="89" name="Straight Arrow Connector 88"/>
          <p:cNvCxnSpPr/>
          <p:nvPr/>
        </p:nvCxnSpPr>
        <p:spPr>
          <a:xfrm>
            <a:off x="2855914" y="4303489"/>
            <a:ext cx="49019" cy="4070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0" name="Straight Arrow Connector 89"/>
          <p:cNvCxnSpPr/>
          <p:nvPr/>
        </p:nvCxnSpPr>
        <p:spPr>
          <a:xfrm>
            <a:off x="3304774" y="4321909"/>
            <a:ext cx="233039" cy="5543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2" name="Straight Arrow Connector 91"/>
          <p:cNvCxnSpPr/>
          <p:nvPr/>
        </p:nvCxnSpPr>
        <p:spPr>
          <a:xfrm>
            <a:off x="3826225" y="4205579"/>
            <a:ext cx="452880" cy="33931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7" name="Straight Arrow Connector 96"/>
          <p:cNvCxnSpPr/>
          <p:nvPr/>
        </p:nvCxnSpPr>
        <p:spPr>
          <a:xfrm flipV="1">
            <a:off x="4559008" y="1033347"/>
            <a:ext cx="294728" cy="17814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1" name="Straight Arrow Connector 100"/>
          <p:cNvCxnSpPr>
            <a:endCxn id="9" idx="4"/>
          </p:cNvCxnSpPr>
          <p:nvPr/>
        </p:nvCxnSpPr>
        <p:spPr>
          <a:xfrm flipH="1" flipV="1">
            <a:off x="3837879" y="1668966"/>
            <a:ext cx="105257" cy="33036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3" name="Straight Arrow Connector 102"/>
          <p:cNvCxnSpPr>
            <a:endCxn id="20" idx="7"/>
          </p:cNvCxnSpPr>
          <p:nvPr/>
        </p:nvCxnSpPr>
        <p:spPr>
          <a:xfrm flipH="1">
            <a:off x="2787817" y="2526847"/>
            <a:ext cx="414478" cy="3373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6" name="Straight Arrow Connector 105"/>
          <p:cNvCxnSpPr/>
          <p:nvPr/>
        </p:nvCxnSpPr>
        <p:spPr>
          <a:xfrm flipH="1">
            <a:off x="1224743" y="3335995"/>
            <a:ext cx="414478" cy="3373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7" name="Straight Arrow Connector 106"/>
          <p:cNvCxnSpPr/>
          <p:nvPr/>
        </p:nvCxnSpPr>
        <p:spPr>
          <a:xfrm>
            <a:off x="2504391" y="3406707"/>
            <a:ext cx="349135" cy="28063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9" name="Straight Arrow Connector 108"/>
          <p:cNvCxnSpPr/>
          <p:nvPr/>
        </p:nvCxnSpPr>
        <p:spPr>
          <a:xfrm>
            <a:off x="1914235" y="3980953"/>
            <a:ext cx="431240" cy="241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15" name="Straight Arrow Connector 114"/>
          <p:cNvCxnSpPr/>
          <p:nvPr/>
        </p:nvCxnSpPr>
        <p:spPr>
          <a:xfrm flipH="1" flipV="1">
            <a:off x="7965822" y="1684889"/>
            <a:ext cx="47530" cy="324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17" name="Straight Arrow Connector 116"/>
          <p:cNvCxnSpPr>
            <a:endCxn id="13" idx="2"/>
          </p:cNvCxnSpPr>
          <p:nvPr/>
        </p:nvCxnSpPr>
        <p:spPr>
          <a:xfrm>
            <a:off x="8892103" y="2319309"/>
            <a:ext cx="561343" cy="850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0" name="Straight Arrow Connector 119"/>
          <p:cNvCxnSpPr>
            <a:endCxn id="14" idx="0"/>
          </p:cNvCxnSpPr>
          <p:nvPr/>
        </p:nvCxnSpPr>
        <p:spPr>
          <a:xfrm>
            <a:off x="8106006" y="2649976"/>
            <a:ext cx="28808" cy="36457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2" name="Straight Arrow Connector 121"/>
          <p:cNvCxnSpPr>
            <a:endCxn id="15" idx="0"/>
          </p:cNvCxnSpPr>
          <p:nvPr/>
        </p:nvCxnSpPr>
        <p:spPr>
          <a:xfrm>
            <a:off x="8134814" y="3663651"/>
            <a:ext cx="0" cy="34149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4" name="Straight Arrow Connector 123"/>
          <p:cNvCxnSpPr>
            <a:endCxn id="16" idx="0"/>
          </p:cNvCxnSpPr>
          <p:nvPr/>
        </p:nvCxnSpPr>
        <p:spPr>
          <a:xfrm>
            <a:off x="8120909" y="4643402"/>
            <a:ext cx="13905" cy="27429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6" name="Straight Arrow Connector 125"/>
          <p:cNvCxnSpPr/>
          <p:nvPr/>
        </p:nvCxnSpPr>
        <p:spPr>
          <a:xfrm>
            <a:off x="8158880" y="5562852"/>
            <a:ext cx="13905" cy="27429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1" name="Right Arrow 80"/>
          <p:cNvSpPr/>
          <p:nvPr/>
        </p:nvSpPr>
        <p:spPr>
          <a:xfrm rot="1953724" flipH="1">
            <a:off x="4314826" y="2614613"/>
            <a:ext cx="700088" cy="5989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3" name="Right Arrow 82"/>
          <p:cNvSpPr/>
          <p:nvPr/>
        </p:nvSpPr>
        <p:spPr>
          <a:xfrm rot="19483371">
            <a:off x="6786563" y="2414588"/>
            <a:ext cx="928687" cy="71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xmlns="" val="123059021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49390" y="0"/>
            <a:ext cx="5642610" cy="68580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32584" y="503132"/>
            <a:ext cx="5471448" cy="2123658"/>
          </a:xfrm>
          <a:prstGeom prst="rect">
            <a:avLst/>
          </a:prstGeom>
          <a:noFill/>
        </p:spPr>
        <p:txBody>
          <a:bodyPr wrap="square" rtlCol="0">
            <a:spAutoFit/>
          </a:bodyPr>
          <a:lstStyle/>
          <a:p>
            <a:pPr algn="ctr" rtl="1"/>
            <a:r>
              <a:rPr lang="fa-IR" sz="2800" dirty="0" smtClean="0">
                <a:effectLst>
                  <a:glow rad="1905000">
                    <a:schemeClr val="accent1">
                      <a:alpha val="40000"/>
                    </a:schemeClr>
                  </a:glow>
                </a:effectLst>
                <a:cs typeface="Persian-EntezareZohoor D8" panose="00000700000000000000" pitchFamily="2" charset="-78"/>
              </a:rPr>
              <a:t>به نام خدا</a:t>
            </a:r>
          </a:p>
          <a:p>
            <a:pPr algn="ctr" rtl="1"/>
            <a:endParaRPr lang="fa-IR" sz="3200" dirty="0" smtClean="0">
              <a:solidFill>
                <a:srgbClr val="CF8C52"/>
              </a:solidFill>
              <a:effectLst>
                <a:glow rad="1905000">
                  <a:schemeClr val="accent1">
                    <a:alpha val="40000"/>
                  </a:schemeClr>
                </a:glow>
              </a:effectLst>
              <a:cs typeface="Entezar     &lt;---------" panose="00000700000000000000" pitchFamily="2" charset="-78"/>
            </a:endParaRPr>
          </a:p>
          <a:p>
            <a:pPr algn="ctr" rtl="1"/>
            <a:r>
              <a:rPr lang="fa-IR" sz="7200" dirty="0" smtClean="0">
                <a:ln>
                  <a:solidFill>
                    <a:schemeClr val="bg1"/>
                  </a:solidFill>
                </a:ln>
                <a:solidFill>
                  <a:srgbClr val="CF8C52"/>
                </a:solidFill>
                <a:effectLst>
                  <a:glow rad="1905000">
                    <a:schemeClr val="accent1">
                      <a:alpha val="40000"/>
                    </a:schemeClr>
                  </a:glow>
                </a:effectLst>
                <a:cs typeface="B Titr" panose="00000700000000000000" pitchFamily="2" charset="-78"/>
              </a:rPr>
              <a:t>| کارورزی«4»</a:t>
            </a:r>
          </a:p>
        </p:txBody>
      </p:sp>
      <p:sp>
        <p:nvSpPr>
          <p:cNvPr id="11" name="TextBox 10"/>
          <p:cNvSpPr txBox="1"/>
          <p:nvPr/>
        </p:nvSpPr>
        <p:spPr>
          <a:xfrm>
            <a:off x="801716" y="5287301"/>
            <a:ext cx="5402316" cy="954107"/>
          </a:xfrm>
          <a:prstGeom prst="rect">
            <a:avLst/>
          </a:prstGeom>
          <a:noFill/>
          <a:ln>
            <a:noFill/>
          </a:ln>
          <a:effectLst/>
          <a:scene3d>
            <a:camera prst="orthographicFront">
              <a:rot lat="0" lon="0" rev="0"/>
            </a:camera>
            <a:lightRig rig="glow" dir="t">
              <a:rot lat="0" lon="0" rev="14100000"/>
            </a:lightRig>
          </a:scene3d>
          <a:sp3d prstMaterial="softEdge">
            <a:bevelT w="127000" prst="artDeco"/>
          </a:sp3d>
        </p:spPr>
        <p:txBody>
          <a:bodyPr wrap="square" rtlCol="0">
            <a:spAutoFit/>
          </a:bodyPr>
          <a:lstStyle/>
          <a:p>
            <a:pPr algn="ctr" rtl="1"/>
            <a:r>
              <a:rPr lang="fa-IR" sz="2800" b="1" dirty="0" smtClean="0">
                <a:ln w="0"/>
                <a:effectLst>
                  <a:glow rad="381000">
                    <a:schemeClr val="accent1"/>
                  </a:glow>
                  <a:outerShdw blurRad="75057" dist="38100" dir="5400000" sy="-20000" rotWithShape="0">
                    <a:prstClr val="black">
                      <a:alpha val="25000"/>
                    </a:prstClr>
                  </a:outerShdw>
                  <a:reflection blurRad="6350" stA="53000" endA="300" endPos="35500" dir="5400000" sy="-90000" algn="bl" rotWithShape="0"/>
                </a:effectLst>
                <a:cs typeface="Entezar     &lt;---------" panose="00000700000000000000" pitchFamily="2" charset="-78"/>
              </a:rPr>
              <a:t>دانشگاه </a:t>
            </a:r>
            <a:r>
              <a:rPr lang="fa-IR" sz="2800" b="1" dirty="0">
                <a:ln w="0"/>
                <a:effectLst>
                  <a:glow rad="381000">
                    <a:schemeClr val="accent1"/>
                  </a:glow>
                  <a:outerShdw blurRad="75057" dist="38100" dir="5400000" sy="-20000" rotWithShape="0">
                    <a:prstClr val="black">
                      <a:alpha val="25000"/>
                    </a:prstClr>
                  </a:outerShdw>
                  <a:reflection blurRad="6350" stA="53000" endA="300" endPos="35500" dir="5400000" sy="-90000" algn="bl" rotWithShape="0"/>
                </a:effectLst>
                <a:cs typeface="Entezar     &lt;---------" panose="00000700000000000000" pitchFamily="2" charset="-78"/>
              </a:rPr>
              <a:t>فرهنگیان/پردیس شهید رجایی </a:t>
            </a:r>
            <a:r>
              <a:rPr lang="fa-IR" sz="2800" b="1" dirty="0" smtClean="0">
                <a:ln w="0"/>
                <a:effectLst>
                  <a:glow rad="381000">
                    <a:schemeClr val="accent1"/>
                  </a:glow>
                  <a:outerShdw blurRad="75057" dist="38100" dir="5400000" sy="-20000" rotWithShape="0">
                    <a:prstClr val="black">
                      <a:alpha val="25000"/>
                    </a:prstClr>
                  </a:outerShdw>
                  <a:reflection blurRad="6350" stA="53000" endA="300" endPos="35500" dir="5400000" sy="-90000" algn="bl" rotWithShape="0"/>
                </a:effectLst>
                <a:cs typeface="Entezar     &lt;---------" panose="00000700000000000000" pitchFamily="2" charset="-78"/>
              </a:rPr>
              <a:t>قزوین</a:t>
            </a:r>
          </a:p>
          <a:p>
            <a:pPr algn="ctr" rtl="1"/>
            <a:r>
              <a:rPr lang="fa-IR" sz="2800" b="1" dirty="0" smtClean="0">
                <a:ln w="0"/>
                <a:effectLst>
                  <a:glow rad="381000">
                    <a:schemeClr val="accent1"/>
                  </a:glow>
                  <a:outerShdw blurRad="75057" dist="38100" dir="5400000" sy="-20000" rotWithShape="0">
                    <a:prstClr val="black">
                      <a:alpha val="25000"/>
                    </a:prstClr>
                  </a:outerShdw>
                  <a:reflection blurRad="6350" stA="53000" endA="300" endPos="35500" dir="5400000" sy="-90000" algn="bl" rotWithShape="0"/>
                </a:effectLst>
                <a:cs typeface="Entezar     &lt;---------" panose="00000700000000000000" pitchFamily="2" charset="-78"/>
              </a:rPr>
              <a:t>بهمن ماه 94</a:t>
            </a:r>
            <a:endParaRPr lang="fa-IR" sz="2800" b="1" dirty="0">
              <a:ln w="0"/>
              <a:effectLst>
                <a:glow rad="381000">
                  <a:schemeClr val="accent1"/>
                </a:glow>
                <a:outerShdw blurRad="75057" dist="38100" dir="5400000" sy="-20000" rotWithShape="0">
                  <a:prstClr val="black">
                    <a:alpha val="25000"/>
                  </a:prstClr>
                </a:outerShdw>
                <a:reflection blurRad="6350" stA="53000" endA="300" endPos="35500" dir="5400000" sy="-90000" algn="bl" rotWithShape="0"/>
              </a:effectLst>
              <a:cs typeface="Entezar     &lt;---------" panose="00000700000000000000" pitchFamily="2"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43576" y="3616037"/>
            <a:ext cx="2506897" cy="1671264"/>
          </a:xfrm>
          <a:prstGeom prst="rect">
            <a:avLst/>
          </a:prstGeom>
          <a:ln>
            <a:noFill/>
          </a:ln>
          <a:effectLst>
            <a:softEdge rad="112500"/>
          </a:effectLst>
        </p:spPr>
      </p:pic>
    </p:spTree>
    <p:extLst>
      <p:ext uri="{BB962C8B-B14F-4D97-AF65-F5344CB8AC3E}">
        <p14:creationId xmlns:p14="http://schemas.microsoft.com/office/powerpoint/2010/main" xmlns="" val="61967724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773" y="3577726"/>
            <a:ext cx="3725873" cy="3236188"/>
          </a:xfrm>
          <a:prstGeom prst="rect">
            <a:avLst/>
          </a:prstGeom>
        </p:spPr>
      </p:pic>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4" name="TextBox 3"/>
          <p:cNvSpPr txBox="1"/>
          <p:nvPr/>
        </p:nvSpPr>
        <p:spPr>
          <a:xfrm>
            <a:off x="3783646" y="962779"/>
            <a:ext cx="8100092" cy="5878532"/>
          </a:xfrm>
          <a:prstGeom prst="rect">
            <a:avLst/>
          </a:prstGeom>
          <a:noFill/>
        </p:spPr>
        <p:txBody>
          <a:bodyPr wrap="square" rtlCol="1">
            <a:spAutoFit/>
          </a:bodyPr>
          <a:lstStyle/>
          <a:p>
            <a:pPr algn="just" rtl="1"/>
            <a:r>
              <a:rPr lang="fa-IR" sz="3200" dirty="0" smtClean="0">
                <a:cs typeface="B Nazanin" panose="00000400000000000000" pitchFamily="2" charset="-78"/>
              </a:rPr>
              <a:t>- پس از استخراج موضوع درسی و تدوین نقشه ذهنی متناسب با محتوای درسی؛ گام بعدی تدوین </a:t>
            </a:r>
            <a:r>
              <a:rPr lang="fa-IR" sz="3200" b="1" u="sng" dirty="0" smtClean="0">
                <a:solidFill>
                  <a:srgbClr val="C00000"/>
                </a:solidFill>
                <a:effectLst>
                  <a:outerShdw blurRad="38100" dist="38100" dir="2700000" algn="tl">
                    <a:srgbClr val="000000">
                      <a:alpha val="43137"/>
                    </a:srgbClr>
                  </a:outerShdw>
                </a:effectLst>
                <a:cs typeface="B Nazanin" panose="00000400000000000000" pitchFamily="2" charset="-78"/>
              </a:rPr>
              <a:t>ایده کلیدی</a:t>
            </a:r>
            <a:r>
              <a:rPr lang="fa-IR" sz="3200" dirty="0" smtClean="0">
                <a:cs typeface="B Nazanin" panose="00000400000000000000" pitchFamily="2" charset="-78"/>
              </a:rPr>
              <a:t> است. ایده کلیدی خلاقانه ترین گام در طراحی واحد یادگیری است.</a:t>
            </a:r>
          </a:p>
          <a:p>
            <a:pPr algn="just" rtl="1"/>
            <a:endParaRPr lang="fa-IR" sz="2800" dirty="0">
              <a:cs typeface="B Nazanin" panose="00000400000000000000" pitchFamily="2" charset="-78"/>
            </a:endParaRPr>
          </a:p>
          <a:p>
            <a:pPr algn="just" rtl="1"/>
            <a:r>
              <a:rPr lang="fa-IR" sz="3600" u="sng" dirty="0" smtClean="0">
                <a:solidFill>
                  <a:srgbClr val="C00000"/>
                </a:solidFill>
                <a:effectLst>
                  <a:outerShdw blurRad="38100" dist="38100" dir="2700000" algn="tl">
                    <a:srgbClr val="000000">
                      <a:alpha val="43137"/>
                    </a:srgbClr>
                  </a:outerShdw>
                </a:effectLst>
                <a:cs typeface="B Titr" panose="00000700000000000000" pitchFamily="2" charset="-78"/>
              </a:rPr>
              <a:t>ایده کلیدی:</a:t>
            </a:r>
          </a:p>
          <a:p>
            <a:pPr algn="just" rtl="1"/>
            <a:r>
              <a:rPr lang="fa-IR" sz="3400" dirty="0" smtClean="0">
                <a:cs typeface="B Nazanin" panose="00000400000000000000" pitchFamily="2" charset="-78"/>
              </a:rPr>
              <a:t>عبارت، جمله کوتاه و یا کلمه ای است که امکان سازماندهی مفاهیم، اصول، تعمیم ها و حقایق را در درون و بیرون حوزه یادگیری فراهم می کند و قابلیت آن را دارد تا در طول زمان به صورت عرضی (در بین موضوعات) یا طولی (پایه ها) در برنامه درسی و زندگی خارج از مدرسه و سایر موقعیت های جدید به کار گرفته شود.</a:t>
            </a:r>
          </a:p>
        </p:txBody>
      </p:sp>
    </p:spTree>
    <p:extLst>
      <p:ext uri="{BB962C8B-B14F-4D97-AF65-F5344CB8AC3E}">
        <p14:creationId xmlns:p14="http://schemas.microsoft.com/office/powerpoint/2010/main" xmlns="" val="256597400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jpg"/>
          <p:cNvPicPr>
            <a:picLocks noChangeAspect="1"/>
          </p:cNvPicPr>
          <p:nvPr/>
        </p:nvPicPr>
        <p:blipFill>
          <a:blip r:embed="rId2"/>
          <a:stretch>
            <a:fillRect/>
          </a:stretch>
        </p:blipFill>
        <p:spPr>
          <a:xfrm>
            <a:off x="2033586" y="247650"/>
            <a:ext cx="8196263" cy="609098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775" y="46860"/>
            <a:ext cx="633602" cy="550329"/>
          </a:xfrm>
          <a:prstGeom prst="rect">
            <a:avLst/>
          </a:prstGeom>
        </p:spPr>
      </p:pic>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graphicFrame>
        <p:nvGraphicFramePr>
          <p:cNvPr id="5" name="Diagram 4"/>
          <p:cNvGraphicFramePr/>
          <p:nvPr>
            <p:extLst>
              <p:ext uri="{D42A27DB-BD31-4B8C-83A1-F6EECF244321}">
                <p14:modId xmlns:p14="http://schemas.microsoft.com/office/powerpoint/2010/main" xmlns="" val="694772151"/>
              </p:ext>
            </p:extLst>
          </p:nvPr>
        </p:nvGraphicFramePr>
        <p:xfrm>
          <a:off x="446256" y="1031036"/>
          <a:ext cx="11299487" cy="5716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524945" y="46042"/>
            <a:ext cx="633602" cy="550329"/>
          </a:xfrm>
          <a:prstGeom prst="rect">
            <a:avLst/>
          </a:prstGeom>
        </p:spPr>
      </p:pic>
    </p:spTree>
    <p:extLst>
      <p:ext uri="{BB962C8B-B14F-4D97-AF65-F5344CB8AC3E}">
        <p14:creationId xmlns:p14="http://schemas.microsoft.com/office/powerpoint/2010/main" xmlns="" val="276575736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773" y="4348976"/>
            <a:ext cx="2837920" cy="2464938"/>
          </a:xfrm>
          <a:prstGeom prst="rect">
            <a:avLst/>
          </a:prstGeom>
        </p:spPr>
      </p:pic>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4" name="TextBox 3"/>
          <p:cNvSpPr txBox="1"/>
          <p:nvPr/>
        </p:nvSpPr>
        <p:spPr>
          <a:xfrm>
            <a:off x="388306" y="1579522"/>
            <a:ext cx="11415387" cy="3170099"/>
          </a:xfrm>
          <a:prstGeom prst="rect">
            <a:avLst/>
          </a:prstGeom>
          <a:noFill/>
        </p:spPr>
        <p:txBody>
          <a:bodyPr wrap="square" rtlCol="1">
            <a:spAutoFit/>
          </a:bodyPr>
          <a:lstStyle/>
          <a:p>
            <a:pPr algn="just" rtl="1"/>
            <a:r>
              <a:rPr lang="fa-IR" sz="4000" dirty="0" smtClean="0">
                <a:cs typeface="B Titr" panose="00000700000000000000" pitchFamily="2" charset="-78"/>
              </a:rPr>
              <a:t>با توجه به بررسی ایده کلیدی؛ در مثال طراحی واحد یادگیری انرژی، می توان ایده کلیدی </a:t>
            </a:r>
            <a:r>
              <a:rPr lang="fa-IR" sz="4000" b="1" u="sng" dirty="0" smtClean="0">
                <a:solidFill>
                  <a:srgbClr val="C00000"/>
                </a:solidFill>
                <a:effectLst>
                  <a:outerShdw blurRad="38100" dist="38100" dir="2700000" algn="tl">
                    <a:srgbClr val="000000">
                      <a:alpha val="43137"/>
                    </a:srgbClr>
                  </a:outerShdw>
                </a:effectLst>
                <a:cs typeface="B Titr" panose="00000700000000000000" pitchFamily="2" charset="-78"/>
              </a:rPr>
              <a:t>پایداری و پایستگی</a:t>
            </a:r>
            <a:r>
              <a:rPr lang="fa-IR" sz="4000" dirty="0" smtClean="0">
                <a:cs typeface="B Titr" panose="00000700000000000000" pitchFamily="2" charset="-78"/>
              </a:rPr>
              <a:t> را مطرح نمود.</a:t>
            </a:r>
          </a:p>
          <a:p>
            <a:pPr algn="just" rtl="1"/>
            <a:endParaRPr lang="fa-IR" sz="4000" dirty="0" smtClean="0">
              <a:cs typeface="B Titr" panose="00000700000000000000" pitchFamily="2" charset="-78"/>
            </a:endParaRPr>
          </a:p>
          <a:p>
            <a:pPr algn="just" rtl="1"/>
            <a:r>
              <a:rPr lang="fa-IR" sz="4000" dirty="0" smtClean="0">
                <a:cs typeface="B Titr" panose="00000700000000000000" pitchFamily="2" charset="-78"/>
              </a:rPr>
              <a:t>زیرا پوشش دهنده همه مطالب و موارد گفته شده درباره ایده کلیدی می باشد.</a:t>
            </a:r>
          </a:p>
        </p:txBody>
      </p:sp>
    </p:spTree>
    <p:extLst>
      <p:ext uri="{BB962C8B-B14F-4D97-AF65-F5344CB8AC3E}">
        <p14:creationId xmlns:p14="http://schemas.microsoft.com/office/powerpoint/2010/main" xmlns="" val="335822959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4" name="TextBox 3"/>
          <p:cNvSpPr txBox="1"/>
          <p:nvPr/>
        </p:nvSpPr>
        <p:spPr>
          <a:xfrm>
            <a:off x="388306" y="856851"/>
            <a:ext cx="11415387" cy="6217087"/>
          </a:xfrm>
          <a:prstGeom prst="rect">
            <a:avLst/>
          </a:prstGeom>
          <a:noFill/>
        </p:spPr>
        <p:txBody>
          <a:bodyPr wrap="square" rtlCol="1">
            <a:spAutoFit/>
          </a:bodyPr>
          <a:lstStyle/>
          <a:p>
            <a:pPr algn="ctr" rtl="1"/>
            <a:r>
              <a:rPr lang="fa-IR" sz="3400" dirty="0" smtClean="0">
                <a:cs typeface="B Titr" panose="00000700000000000000" pitchFamily="2" charset="-78"/>
              </a:rPr>
              <a:t>پس از تهیه نقشه ذهنی و ایده کلیدی؛ گام بعدی تدوین </a:t>
            </a:r>
            <a:r>
              <a:rPr lang="fa-IR" sz="3400" dirty="0" smtClean="0">
                <a:solidFill>
                  <a:srgbClr val="C00000"/>
                </a:solidFill>
                <a:cs typeface="B Titr" panose="00000700000000000000" pitchFamily="2" charset="-78"/>
              </a:rPr>
              <a:t>شایستگی</a:t>
            </a:r>
            <a:r>
              <a:rPr lang="fa-IR" sz="3400" dirty="0" smtClean="0">
                <a:cs typeface="B Titr" panose="00000700000000000000" pitchFamily="2" charset="-78"/>
              </a:rPr>
              <a:t> است.</a:t>
            </a:r>
          </a:p>
          <a:p>
            <a:pPr algn="just" rtl="1"/>
            <a:endParaRPr lang="fa-IR" sz="4000" dirty="0" smtClean="0">
              <a:cs typeface="B Titr" panose="00000700000000000000" pitchFamily="2" charset="-78"/>
            </a:endParaRPr>
          </a:p>
          <a:p>
            <a:pPr algn="just" rtl="1">
              <a:lnSpc>
                <a:spcPct val="150000"/>
              </a:lnSpc>
            </a:pPr>
            <a:r>
              <a:rPr lang="fa-IR" sz="2400" b="1" u="sng" dirty="0" smtClean="0">
                <a:solidFill>
                  <a:schemeClr val="accent5">
                    <a:lumMod val="75000"/>
                  </a:schemeClr>
                </a:solidFill>
                <a:cs typeface="B Nazanin" panose="00000400000000000000" pitchFamily="2" charset="-78"/>
              </a:rPr>
              <a:t>- شایستگی از بین نمی رود؛ و در گذر زمان توسعه پیدا می کند.</a:t>
            </a:r>
          </a:p>
          <a:p>
            <a:pPr algn="just" rtl="1">
              <a:lnSpc>
                <a:spcPct val="150000"/>
              </a:lnSpc>
            </a:pPr>
            <a:r>
              <a:rPr lang="fa-IR" sz="2400" b="1" u="sng" dirty="0" smtClean="0">
                <a:solidFill>
                  <a:schemeClr val="accent5">
                    <a:lumMod val="75000"/>
                  </a:schemeClr>
                </a:solidFill>
                <a:cs typeface="B Nazanin" panose="00000400000000000000" pitchFamily="2" charset="-78"/>
              </a:rPr>
              <a:t>- شایستگی خاص است. از فردی به فرد دیگر متفاوت است.</a:t>
            </a:r>
          </a:p>
          <a:p>
            <a:pPr algn="just" rtl="1">
              <a:lnSpc>
                <a:spcPct val="150000"/>
              </a:lnSpc>
              <a:buFontTx/>
              <a:buChar char="-"/>
            </a:pPr>
            <a:r>
              <a:rPr lang="fa-IR" sz="2400" b="1" u="sng" dirty="0" smtClean="0">
                <a:solidFill>
                  <a:schemeClr val="accent5">
                    <a:lumMod val="75000"/>
                  </a:schemeClr>
                </a:solidFill>
                <a:cs typeface="B Nazanin" panose="00000400000000000000" pitchFamily="2" charset="-78"/>
              </a:rPr>
              <a:t>شایستگی همیشه همراه تولید است.</a:t>
            </a:r>
          </a:p>
          <a:p>
            <a:pPr algn="justLow" rtl="1" latinLnBrk="1">
              <a:lnSpc>
                <a:spcPct val="150000"/>
              </a:lnSpc>
            </a:pPr>
            <a:r>
              <a:rPr lang="fa-IR" sz="2400" b="1" u="sng" dirty="0" smtClean="0">
                <a:solidFill>
                  <a:schemeClr val="accent5">
                    <a:lumMod val="75000"/>
                  </a:schemeClr>
                </a:solidFill>
                <a:cs typeface="B Nazanin" panose="00000400000000000000" pitchFamily="2" charset="-78"/>
              </a:rPr>
              <a:t>-شایستگی مسئله محور است و به زندگی روزانه دانش آموزان می پردازد</a:t>
            </a:r>
            <a:endParaRPr lang="en-US" sz="2400" b="1" u="sng" dirty="0" smtClean="0">
              <a:solidFill>
                <a:schemeClr val="accent5">
                  <a:lumMod val="75000"/>
                </a:schemeClr>
              </a:solidFill>
              <a:cs typeface="B Nazanin" pitchFamily="2" charset="-78"/>
            </a:endParaRPr>
          </a:p>
          <a:p>
            <a:pPr algn="justLow" rtl="1" latinLnBrk="1">
              <a:lnSpc>
                <a:spcPct val="150000"/>
              </a:lnSpc>
            </a:pPr>
            <a:r>
              <a:rPr lang="fa-IR" sz="2400" b="1" u="sng" dirty="0" smtClean="0">
                <a:solidFill>
                  <a:schemeClr val="accent5">
                    <a:lumMod val="75000"/>
                  </a:schemeClr>
                </a:solidFill>
                <a:cs typeface="B Nazanin" pitchFamily="2" charset="-78"/>
              </a:rPr>
              <a:t>-شایستگی به دنبال چه می داند نیست، به دنبال چه می تواند باشد است</a:t>
            </a:r>
            <a:endParaRPr lang="en-US" sz="2400" b="1" u="sng" dirty="0" smtClean="0">
              <a:solidFill>
                <a:schemeClr val="accent5">
                  <a:lumMod val="75000"/>
                </a:schemeClr>
              </a:solidFill>
              <a:cs typeface="B Nazanin" pitchFamily="2" charset="-78"/>
            </a:endParaRPr>
          </a:p>
          <a:p>
            <a:pPr algn="justLow" rtl="1" latinLnBrk="1">
              <a:lnSpc>
                <a:spcPct val="150000"/>
              </a:lnSpc>
            </a:pPr>
            <a:r>
              <a:rPr lang="fa-IR" sz="2400" b="1" u="sng" dirty="0" smtClean="0">
                <a:solidFill>
                  <a:schemeClr val="accent5">
                    <a:lumMod val="75000"/>
                  </a:schemeClr>
                </a:solidFill>
                <a:cs typeface="B Nazanin" pitchFamily="2" charset="-78"/>
              </a:rPr>
              <a:t>-شایستگی یعنی دامنه ای از توانایی ها،طیفی از عملکرد صحیح را رصد می کند.چون کیفی است، برای آنها    نیاز  به تعیین ملاک عملکرد داریم.باید یک محصول را فراهم کند</a:t>
            </a:r>
            <a:endParaRPr lang="en-US" sz="2400" b="1" u="sng" dirty="0" smtClean="0">
              <a:solidFill>
                <a:schemeClr val="accent5">
                  <a:lumMod val="75000"/>
                </a:schemeClr>
              </a:solidFill>
              <a:cs typeface="B Nazanin" pitchFamily="2" charset="-78"/>
            </a:endParaRPr>
          </a:p>
          <a:p>
            <a:pPr algn="justLow" rtl="1" latinLnBrk="1">
              <a:lnSpc>
                <a:spcPct val="150000"/>
              </a:lnSpc>
            </a:pPr>
            <a:r>
              <a:rPr lang="fa-IR" sz="2400" b="1" u="sng" dirty="0" smtClean="0">
                <a:solidFill>
                  <a:schemeClr val="accent5">
                    <a:lumMod val="75000"/>
                  </a:schemeClr>
                </a:solidFill>
                <a:cs typeface="B Nazanin" pitchFamily="2" charset="-78"/>
              </a:rPr>
              <a:t>-شایستگی نوعی هدف است</a:t>
            </a:r>
            <a:endParaRPr lang="en-US" sz="2400" b="1" u="sng" dirty="0" smtClean="0">
              <a:solidFill>
                <a:schemeClr val="accent5">
                  <a:lumMod val="75000"/>
                </a:schemeClr>
              </a:solidFill>
              <a:cs typeface="B Nazanin" pitchFamily="2" charset="-78"/>
            </a:endParaRPr>
          </a:p>
          <a:p>
            <a:pPr algn="just" rtl="1">
              <a:lnSpc>
                <a:spcPct val="150000"/>
              </a:lnSpc>
              <a:buFontTx/>
              <a:buChar char="-"/>
            </a:pPr>
            <a:endParaRPr lang="fa-IR" sz="2400" b="1" u="sng" dirty="0" smtClean="0">
              <a:solidFill>
                <a:schemeClr val="accent5">
                  <a:lumMod val="50000"/>
                </a:schemeClr>
              </a:solidFill>
              <a:cs typeface="B Nazanin" panose="00000400000000000000"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9200000" scaled="0"/>
          <a:tileRect/>
        </a:gradFill>
        <a:effectLst/>
      </p:bgPr>
    </p:bg>
    <p:spTree>
      <p:nvGrpSpPr>
        <p:cNvPr id="1" name=""/>
        <p:cNvGrpSpPr/>
        <p:nvPr/>
      </p:nvGrpSpPr>
      <p:grpSpPr>
        <a:xfrm>
          <a:off x="0" y="0"/>
          <a:ext cx="0" cy="0"/>
          <a:chOff x="0" y="0"/>
          <a:chExt cx="0" cy="0"/>
        </a:xfrm>
      </p:grpSpPr>
      <p:sp>
        <p:nvSpPr>
          <p:cNvPr id="7" name="Rectangle 6"/>
          <p:cNvSpPr/>
          <p:nvPr/>
        </p:nvSpPr>
        <p:spPr>
          <a:xfrm>
            <a:off x="0" y="607522"/>
            <a:ext cx="12192000" cy="5999755"/>
          </a:xfrm>
          <a:prstGeom prst="rect">
            <a:avLst/>
          </a:prstGeom>
          <a:blipFill>
            <a:blip r:embed="rId2"/>
            <a:tile tx="0" ty="0" sx="100000" sy="100000" flip="none" algn="tl"/>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accent2">
                  <a:lumMod val="60000"/>
                  <a:lumOff val="40000"/>
                </a:schemeClr>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9" name="TextBox 8"/>
          <p:cNvSpPr txBox="1"/>
          <p:nvPr/>
        </p:nvSpPr>
        <p:spPr>
          <a:xfrm>
            <a:off x="339213" y="1474839"/>
            <a:ext cx="11651226" cy="3046988"/>
          </a:xfrm>
          <a:prstGeom prst="rect">
            <a:avLst/>
          </a:prstGeom>
          <a:noFill/>
        </p:spPr>
        <p:txBody>
          <a:bodyPr wrap="square" rtlCol="1">
            <a:spAutoFit/>
          </a:bodyPr>
          <a:lstStyle/>
          <a:p>
            <a:pPr algn="justLow" rtl="1" latinLnBrk="1"/>
            <a:r>
              <a:rPr lang="fa-IR" sz="3200" dirty="0" smtClean="0">
                <a:solidFill>
                  <a:schemeClr val="accent1">
                    <a:lumMod val="50000"/>
                  </a:schemeClr>
                </a:solidFill>
                <a:cs typeface="2  Mitra Bold" pitchFamily="2" charset="-78"/>
              </a:rPr>
              <a:t>هدف</a:t>
            </a:r>
            <a:r>
              <a:rPr lang="fa-IR" sz="3200" dirty="0" smtClean="0">
                <a:cs typeface="B Nazanin" pitchFamily="2" charset="-78"/>
              </a:rPr>
              <a:t>        نقطه ای که قصد رسیدن به آن را داریم</a:t>
            </a:r>
            <a:endParaRPr lang="en-US" sz="3200" dirty="0" smtClean="0">
              <a:cs typeface="B Nazanin" pitchFamily="2" charset="-78"/>
            </a:endParaRPr>
          </a:p>
          <a:p>
            <a:pPr algn="justLow" rtl="1" latinLnBrk="1"/>
            <a:endParaRPr lang="fa-IR" sz="3200" dirty="0" smtClean="0">
              <a:cs typeface="B Nazanin" pitchFamily="2" charset="-78"/>
            </a:endParaRPr>
          </a:p>
          <a:p>
            <a:pPr algn="justLow" rtl="1" latinLnBrk="1"/>
            <a:r>
              <a:rPr lang="fa-IR" sz="3200" dirty="0" smtClean="0">
                <a:solidFill>
                  <a:schemeClr val="accent1">
                    <a:lumMod val="50000"/>
                  </a:schemeClr>
                </a:solidFill>
                <a:cs typeface="2  Mitra Bold" pitchFamily="2" charset="-78"/>
              </a:rPr>
              <a:t>در رویکرد اثبات گرایی</a:t>
            </a:r>
            <a:r>
              <a:rPr lang="fa-IR" sz="3200" dirty="0" smtClean="0">
                <a:cs typeface="2  Mitra Bold" pitchFamily="2" charset="-78"/>
              </a:rPr>
              <a:t> </a:t>
            </a:r>
            <a:r>
              <a:rPr lang="fa-IR" sz="3200" dirty="0" smtClean="0">
                <a:cs typeface="B Nazanin" pitchFamily="2" charset="-78"/>
              </a:rPr>
              <a:t>         هدف رفتاری می نویسیم</a:t>
            </a:r>
            <a:endParaRPr lang="en-US" sz="3200" dirty="0" smtClean="0">
              <a:cs typeface="B Nazanin" pitchFamily="2" charset="-78"/>
            </a:endParaRPr>
          </a:p>
          <a:p>
            <a:pPr algn="justLow" rtl="1" latinLnBrk="1"/>
            <a:endParaRPr lang="fa-IR" sz="3200" dirty="0" smtClean="0">
              <a:cs typeface="B Nazanin" pitchFamily="2" charset="-78"/>
            </a:endParaRPr>
          </a:p>
          <a:p>
            <a:pPr algn="justLow" rtl="1" latinLnBrk="1"/>
            <a:r>
              <a:rPr lang="fa-IR" sz="3200" smtClean="0">
                <a:solidFill>
                  <a:schemeClr val="accent1">
                    <a:lumMod val="50000"/>
                  </a:schemeClr>
                </a:solidFill>
                <a:cs typeface="2  Mitra Bold" pitchFamily="2" charset="-78"/>
              </a:rPr>
              <a:t>در تدوین شایستگی</a:t>
            </a:r>
            <a:r>
              <a:rPr lang="fa-IR" sz="3200" smtClean="0">
                <a:cs typeface="B Nazanin" pitchFamily="2" charset="-78"/>
              </a:rPr>
              <a:t>        </a:t>
            </a:r>
            <a:r>
              <a:rPr lang="fa-IR" sz="3200" dirty="0" smtClean="0">
                <a:cs typeface="B Nazanin" pitchFamily="2" charset="-78"/>
              </a:rPr>
              <a:t>ماهیت هدف باید با جهت گیری شایستگی ها همراه باشد</a:t>
            </a:r>
            <a:endParaRPr lang="en-US" sz="3200" dirty="0" smtClean="0">
              <a:cs typeface="B Nazanin" pitchFamily="2" charset="-78"/>
            </a:endParaRPr>
          </a:p>
          <a:p>
            <a:pPr algn="justLow"/>
            <a:endParaRPr lang="fa-IR" sz="3200" dirty="0">
              <a:cs typeface="B Nazanin" pitchFamily="2" charset="-78"/>
            </a:endParaRPr>
          </a:p>
        </p:txBody>
      </p:sp>
      <p:cxnSp>
        <p:nvCxnSpPr>
          <p:cNvPr id="11" name="Straight Arrow Connector 10"/>
          <p:cNvCxnSpPr/>
          <p:nvPr/>
        </p:nvCxnSpPr>
        <p:spPr>
          <a:xfrm rot="10800000" flipV="1">
            <a:off x="10633588" y="1799301"/>
            <a:ext cx="545691"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flipV="1">
            <a:off x="9097297" y="2793741"/>
            <a:ext cx="545691"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9369221" y="3752387"/>
            <a:ext cx="545691"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353961" y="1150374"/>
            <a:ext cx="11636478" cy="5262979"/>
          </a:xfrm>
          <a:prstGeom prst="rect">
            <a:avLst/>
          </a:prstGeom>
          <a:noFill/>
        </p:spPr>
        <p:txBody>
          <a:bodyPr wrap="square" rtlCol="1">
            <a:spAutoFit/>
          </a:bodyPr>
          <a:lstStyle/>
          <a:p>
            <a:pPr algn="justLow" rtl="1" latinLnBrk="1"/>
            <a:r>
              <a:rPr lang="fa-IR" sz="2800" b="1" u="sng" dirty="0" smtClean="0">
                <a:solidFill>
                  <a:schemeClr val="accent1">
                    <a:lumMod val="50000"/>
                  </a:schemeClr>
                </a:solidFill>
                <a:cs typeface="2 Esfehan" pitchFamily="2" charset="-78"/>
              </a:rPr>
              <a:t>ملاک ها برای نوشتن شایستگی </a:t>
            </a:r>
            <a:r>
              <a:rPr lang="fa-IR" sz="2800" b="1" dirty="0" smtClean="0">
                <a:solidFill>
                  <a:schemeClr val="accent2">
                    <a:lumMod val="50000"/>
                  </a:schemeClr>
                </a:solidFill>
                <a:cs typeface="B Nazanin" pitchFamily="2" charset="-78"/>
              </a:rPr>
              <a:t>:</a:t>
            </a:r>
            <a:endParaRPr lang="en-US" sz="2800" b="1" dirty="0" smtClean="0">
              <a:solidFill>
                <a:schemeClr val="accent2">
                  <a:lumMod val="50000"/>
                </a:schemeClr>
              </a:solidFill>
              <a:cs typeface="B Nazanin" pitchFamily="2" charset="-78"/>
            </a:endParaRPr>
          </a:p>
          <a:p>
            <a:pPr algn="justLow" rtl="1" latinLnBrk="1"/>
            <a:endParaRPr lang="fa-IR" sz="2800" b="1" dirty="0" smtClean="0">
              <a:solidFill>
                <a:schemeClr val="accent2">
                  <a:lumMod val="50000"/>
                </a:schemeClr>
              </a:solidFill>
              <a:cs typeface="B Nazanin" pitchFamily="2" charset="-78"/>
            </a:endParaRPr>
          </a:p>
          <a:p>
            <a:pPr algn="justLow" rtl="1" latinLnBrk="1"/>
            <a:r>
              <a:rPr lang="fa-IR" sz="2800" b="1" dirty="0" smtClean="0">
                <a:solidFill>
                  <a:schemeClr val="accent2">
                    <a:lumMod val="50000"/>
                  </a:schemeClr>
                </a:solidFill>
                <a:cs typeface="B Nazanin" pitchFamily="2" charset="-78"/>
              </a:rPr>
              <a:t>1- ارتباط با زندگی واقعی(موقعیت)</a:t>
            </a:r>
            <a:endParaRPr lang="en-US" sz="2800" b="1" dirty="0" smtClean="0">
              <a:solidFill>
                <a:schemeClr val="accent2">
                  <a:lumMod val="50000"/>
                </a:schemeClr>
              </a:solidFill>
              <a:cs typeface="B Nazanin" pitchFamily="2" charset="-78"/>
            </a:endParaRPr>
          </a:p>
          <a:p>
            <a:pPr algn="justLow" rtl="1" latinLnBrk="1"/>
            <a:r>
              <a:rPr lang="fa-IR" sz="2800" b="1" dirty="0" smtClean="0">
                <a:solidFill>
                  <a:schemeClr val="accent2">
                    <a:lumMod val="50000"/>
                  </a:schemeClr>
                </a:solidFill>
                <a:cs typeface="B Nazanin" pitchFamily="2" charset="-78"/>
              </a:rPr>
              <a:t>2- قابلیت ها و توانایی ها.  دانش آموز چه می تواند؟(دامنه ای از توانایی ها)</a:t>
            </a:r>
            <a:endParaRPr lang="en-US" sz="2800" b="1" dirty="0" smtClean="0">
              <a:solidFill>
                <a:schemeClr val="accent2">
                  <a:lumMod val="50000"/>
                </a:schemeClr>
              </a:solidFill>
              <a:cs typeface="B Nazanin" pitchFamily="2" charset="-78"/>
            </a:endParaRPr>
          </a:p>
          <a:p>
            <a:pPr algn="justLow" rtl="1" latinLnBrk="1"/>
            <a:r>
              <a:rPr lang="fa-IR" sz="2800" b="1" dirty="0" smtClean="0">
                <a:solidFill>
                  <a:schemeClr val="accent2">
                    <a:lumMod val="50000"/>
                  </a:schemeClr>
                </a:solidFill>
                <a:cs typeface="B Nazanin" pitchFamily="2" charset="-78"/>
              </a:rPr>
              <a:t>3- با این دانش چه می تواند انجام دهد؟(حفظ شعر برای شرکت در یک مشاعره شور انگیز)</a:t>
            </a:r>
            <a:endParaRPr lang="en-US" sz="2800" b="1" dirty="0" smtClean="0">
              <a:solidFill>
                <a:schemeClr val="accent2">
                  <a:lumMod val="50000"/>
                </a:schemeClr>
              </a:solidFill>
              <a:cs typeface="B Nazanin" pitchFamily="2" charset="-78"/>
            </a:endParaRPr>
          </a:p>
          <a:p>
            <a:pPr algn="justLow" rtl="1" latinLnBrk="1"/>
            <a:r>
              <a:rPr lang="fa-IR" sz="2800" b="1" dirty="0" smtClean="0">
                <a:solidFill>
                  <a:schemeClr val="accent2">
                    <a:lumMod val="50000"/>
                  </a:schemeClr>
                </a:solidFill>
                <a:cs typeface="B Nazanin" pitchFamily="2" charset="-78"/>
              </a:rPr>
              <a:t>4- قابلیت سنجش با توجه به ملاک و سطوح</a:t>
            </a:r>
            <a:endParaRPr lang="en-US" sz="2800" b="1" dirty="0" smtClean="0">
              <a:solidFill>
                <a:schemeClr val="accent2">
                  <a:lumMod val="50000"/>
                </a:schemeClr>
              </a:solidFill>
              <a:cs typeface="B Nazanin" pitchFamily="2" charset="-78"/>
            </a:endParaRPr>
          </a:p>
          <a:p>
            <a:pPr algn="justLow" rtl="1" latinLnBrk="1"/>
            <a:endParaRPr lang="fa-IR" sz="2800" b="1" dirty="0" smtClean="0">
              <a:solidFill>
                <a:schemeClr val="accent2">
                  <a:lumMod val="50000"/>
                </a:schemeClr>
              </a:solidFill>
              <a:cs typeface="B Nazanin" pitchFamily="2" charset="-78"/>
            </a:endParaRPr>
          </a:p>
          <a:p>
            <a:pPr algn="justLow" rtl="1" latinLnBrk="1"/>
            <a:r>
              <a:rPr lang="fa-IR" sz="2800" b="1" dirty="0" smtClean="0">
                <a:solidFill>
                  <a:schemeClr val="accent2">
                    <a:lumMod val="50000"/>
                  </a:schemeClr>
                </a:solidFill>
                <a:cs typeface="B Nazanin" pitchFamily="2" charset="-78"/>
              </a:rPr>
              <a:t>							نگرشی</a:t>
            </a:r>
          </a:p>
          <a:p>
            <a:pPr algn="justLow" rtl="1" latinLnBrk="1"/>
            <a:r>
              <a:rPr lang="fa-IR" sz="2800" b="1" dirty="0" smtClean="0">
                <a:solidFill>
                  <a:schemeClr val="accent2">
                    <a:lumMod val="50000"/>
                  </a:schemeClr>
                </a:solidFill>
                <a:cs typeface="B Nazanin" pitchFamily="2" charset="-78"/>
              </a:rPr>
              <a:t>5- محصول یادگیری ترکیبی است از : 		ارزشی			</a:t>
            </a:r>
          </a:p>
          <a:p>
            <a:pPr algn="justLow" rtl="1" latinLnBrk="1"/>
            <a:r>
              <a:rPr lang="fa-IR" sz="2800" b="1" dirty="0" smtClean="0">
                <a:solidFill>
                  <a:schemeClr val="accent2">
                    <a:lumMod val="50000"/>
                  </a:schemeClr>
                </a:solidFill>
                <a:cs typeface="B Nazanin" pitchFamily="2" charset="-78"/>
              </a:rPr>
              <a:t>							مهارت					</a:t>
            </a:r>
          </a:p>
          <a:p>
            <a:pPr algn="r"/>
            <a:endParaRPr lang="fa-IR" sz="2800" b="1" dirty="0" smtClean="0">
              <a:solidFill>
                <a:schemeClr val="accent2">
                  <a:lumMod val="50000"/>
                </a:schemeClr>
              </a:solidFill>
              <a:cs typeface="B Nazanin" pitchFamily="2" charset="-78"/>
            </a:endParaRPr>
          </a:p>
          <a:p>
            <a:pPr algn="r"/>
            <a:r>
              <a:rPr lang="fa-IR" sz="2800" b="1" dirty="0" smtClean="0">
                <a:solidFill>
                  <a:schemeClr val="accent2">
                    <a:lumMod val="50000"/>
                  </a:schemeClr>
                </a:solidFill>
                <a:cs typeface="B Nazanin" pitchFamily="2" charset="-78"/>
              </a:rPr>
              <a:t>6- </a:t>
            </a:r>
            <a:r>
              <a:rPr lang="ar-SA" sz="2800" b="1" dirty="0" smtClean="0">
                <a:solidFill>
                  <a:schemeClr val="accent2">
                    <a:lumMod val="50000"/>
                  </a:schemeClr>
                </a:solidFill>
                <a:cs typeface="B Nazanin" pitchFamily="2" charset="-78"/>
              </a:rPr>
              <a:t>رابطه بین غايات و عمل یادگیری</a:t>
            </a:r>
            <a:endParaRPr lang="fa-IR" sz="2800" b="1" dirty="0">
              <a:solidFill>
                <a:schemeClr val="accent2">
                  <a:lumMod val="50000"/>
                </a:schemeClr>
              </a:solidFill>
              <a:cs typeface="B Nazanin" pitchFamily="2" charset="-78"/>
            </a:endParaRPr>
          </a:p>
        </p:txBody>
      </p:sp>
      <p:cxnSp>
        <p:nvCxnSpPr>
          <p:cNvPr id="9" name="Straight Arrow Connector 8"/>
          <p:cNvCxnSpPr/>
          <p:nvPr/>
        </p:nvCxnSpPr>
        <p:spPr>
          <a:xfrm rot="10800000">
            <a:off x="5786439" y="4443414"/>
            <a:ext cx="1509407" cy="2917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5800725" y="4841363"/>
            <a:ext cx="1437508" cy="44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5772151" y="5043948"/>
            <a:ext cx="1480371" cy="2281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blipFill>
            <a:blip r:embed="rId2"/>
            <a:tile tx="0" ty="0" sx="100000" sy="100000" flip="none" algn="tl"/>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294968" y="1165123"/>
            <a:ext cx="11680722" cy="3970318"/>
          </a:xfrm>
          <a:prstGeom prst="rect">
            <a:avLst/>
          </a:prstGeom>
          <a:noFill/>
        </p:spPr>
        <p:txBody>
          <a:bodyPr wrap="square" rtlCol="1">
            <a:spAutoFit/>
          </a:bodyPr>
          <a:lstStyle/>
          <a:p>
            <a:pPr algn="justLow" rtl="1" latinLnBrk="1"/>
            <a:r>
              <a:rPr lang="fa-IR" sz="2800" b="1" dirty="0" smtClean="0">
                <a:solidFill>
                  <a:schemeClr val="accent1">
                    <a:lumMod val="50000"/>
                  </a:schemeClr>
                </a:solidFill>
                <a:cs typeface="2 Narm" pitchFamily="2" charset="-78"/>
              </a:rPr>
              <a:t>هدف در قالب شایستگی</a:t>
            </a:r>
            <a:endParaRPr lang="en-US" sz="2800" b="1" dirty="0" smtClean="0">
              <a:solidFill>
                <a:schemeClr val="accent1">
                  <a:lumMod val="50000"/>
                </a:schemeClr>
              </a:solidFill>
              <a:cs typeface="2 Narm" pitchFamily="2" charset="-78"/>
            </a:endParaRPr>
          </a:p>
          <a:p>
            <a:pPr algn="justLow" rtl="1" latinLnBrk="1"/>
            <a:endParaRPr lang="fa-IR" sz="2800" b="1" u="sng" dirty="0" smtClean="0">
              <a:solidFill>
                <a:schemeClr val="accent2">
                  <a:lumMod val="50000"/>
                </a:schemeClr>
              </a:solidFill>
              <a:cs typeface="B Nazanin" pitchFamily="2" charset="-78"/>
            </a:endParaRPr>
          </a:p>
          <a:p>
            <a:pPr algn="justLow" rtl="1" latinLnBrk="1"/>
            <a:r>
              <a:rPr lang="fa-IR" sz="2800" b="1" u="sng" dirty="0" smtClean="0">
                <a:solidFill>
                  <a:schemeClr val="accent3">
                    <a:lumMod val="50000"/>
                  </a:schemeClr>
                </a:solidFill>
                <a:cs typeface="B Nazanin" pitchFamily="2" charset="-78"/>
              </a:rPr>
              <a:t>1- توانایی/ قابلیت / از بین نرفتنی / ادامه دار/ توسعه یافتنی</a:t>
            </a:r>
            <a:endParaRPr lang="en-US" sz="2800" b="1" u="sng" dirty="0" smtClean="0">
              <a:solidFill>
                <a:schemeClr val="accent3">
                  <a:lumMod val="50000"/>
                </a:schemeClr>
              </a:solidFill>
              <a:cs typeface="B Nazanin" pitchFamily="2" charset="-78"/>
            </a:endParaRPr>
          </a:p>
          <a:p>
            <a:pPr algn="justLow" rtl="1" latinLnBrk="1"/>
            <a:endParaRPr lang="fa-IR" sz="2800" b="1" u="sng" dirty="0" smtClean="0">
              <a:solidFill>
                <a:schemeClr val="accent3">
                  <a:lumMod val="50000"/>
                </a:schemeClr>
              </a:solidFill>
              <a:cs typeface="B Nazanin" pitchFamily="2" charset="-78"/>
            </a:endParaRPr>
          </a:p>
          <a:p>
            <a:pPr algn="justLow" rtl="1" latinLnBrk="1"/>
            <a:r>
              <a:rPr lang="fa-IR" sz="2800" b="1" u="sng" dirty="0" smtClean="0">
                <a:solidFill>
                  <a:schemeClr val="accent3">
                    <a:lumMod val="50000"/>
                  </a:schemeClr>
                </a:solidFill>
                <a:cs typeface="B Nazanin" pitchFamily="2" charset="-78"/>
              </a:rPr>
              <a:t>2- خاص	 شخصی	 منطبق با بستر ذهنی هر شخص/ترکیب</a:t>
            </a:r>
            <a:endParaRPr lang="en-US" sz="2800" b="1" u="sng" dirty="0" smtClean="0">
              <a:solidFill>
                <a:schemeClr val="accent3">
                  <a:lumMod val="50000"/>
                </a:schemeClr>
              </a:solidFill>
              <a:cs typeface="B Nazanin" pitchFamily="2" charset="-78"/>
            </a:endParaRPr>
          </a:p>
          <a:p>
            <a:pPr algn="r" rtl="1" latinLnBrk="1"/>
            <a:endParaRPr lang="fa-IR" sz="2800" b="1" u="sng" dirty="0" smtClean="0">
              <a:solidFill>
                <a:schemeClr val="accent3">
                  <a:lumMod val="50000"/>
                </a:schemeClr>
              </a:solidFill>
              <a:cs typeface="B Nazanin" pitchFamily="2" charset="-78"/>
            </a:endParaRPr>
          </a:p>
          <a:p>
            <a:pPr algn="r" rtl="1" latinLnBrk="1"/>
            <a:r>
              <a:rPr lang="fa-IR" sz="2800" b="1" u="sng" dirty="0" smtClean="0">
                <a:solidFill>
                  <a:schemeClr val="accent3">
                    <a:lumMod val="50000"/>
                  </a:schemeClr>
                </a:solidFill>
                <a:cs typeface="B Nazanin" pitchFamily="2" charset="-78"/>
              </a:rPr>
              <a:t>3- تولید و باز نمایی</a:t>
            </a:r>
            <a:endParaRPr lang="en-US" sz="2800" b="1" u="sng" dirty="0" smtClean="0">
              <a:solidFill>
                <a:schemeClr val="accent3">
                  <a:lumMod val="50000"/>
                </a:schemeClr>
              </a:solidFill>
              <a:cs typeface="B Nazanin" pitchFamily="2" charset="-78"/>
            </a:endParaRPr>
          </a:p>
          <a:p>
            <a:pPr algn="r"/>
            <a:endParaRPr lang="fa-IR" sz="2800" b="1" u="sng" dirty="0" smtClean="0">
              <a:solidFill>
                <a:schemeClr val="accent3">
                  <a:lumMod val="50000"/>
                </a:schemeClr>
              </a:solidFill>
              <a:cs typeface="B Nazanin" pitchFamily="2" charset="-78"/>
            </a:endParaRPr>
          </a:p>
          <a:p>
            <a:pPr algn="r"/>
            <a:r>
              <a:rPr lang="fa-IR" sz="2800" b="1" u="sng" dirty="0" smtClean="0">
                <a:solidFill>
                  <a:schemeClr val="accent3">
                    <a:lumMod val="50000"/>
                  </a:schemeClr>
                </a:solidFill>
                <a:cs typeface="B Nazanin" pitchFamily="2" charset="-78"/>
              </a:rPr>
              <a:t>4- </a:t>
            </a:r>
            <a:r>
              <a:rPr lang="ar-SA" sz="2800" b="1" u="sng" dirty="0" smtClean="0">
                <a:solidFill>
                  <a:schemeClr val="accent3">
                    <a:lumMod val="50000"/>
                  </a:schemeClr>
                </a:solidFill>
                <a:cs typeface="B Nazanin" pitchFamily="2" charset="-78"/>
              </a:rPr>
              <a:t>معطوف به راه حل/</a:t>
            </a:r>
            <a:r>
              <a:rPr lang="fa-IR" sz="2800" b="1" u="sng" dirty="0" smtClean="0">
                <a:solidFill>
                  <a:schemeClr val="accent3">
                    <a:lumMod val="50000"/>
                  </a:schemeClr>
                </a:solidFill>
                <a:cs typeface="B Nazanin" pitchFamily="2" charset="-78"/>
              </a:rPr>
              <a:t> </a:t>
            </a:r>
            <a:r>
              <a:rPr lang="ar-SA" sz="2800" b="1" u="sng" dirty="0" smtClean="0">
                <a:solidFill>
                  <a:schemeClr val="accent3">
                    <a:lumMod val="50000"/>
                  </a:schemeClr>
                </a:solidFill>
                <a:cs typeface="B Nazanin" pitchFamily="2" charset="-78"/>
              </a:rPr>
              <a:t>پاسخهای باز/</a:t>
            </a:r>
            <a:r>
              <a:rPr lang="fa-IR" sz="2800" b="1" u="sng" dirty="0" smtClean="0">
                <a:solidFill>
                  <a:schemeClr val="accent3">
                    <a:lumMod val="50000"/>
                  </a:schemeClr>
                </a:solidFill>
                <a:cs typeface="B Nazanin" pitchFamily="2" charset="-78"/>
              </a:rPr>
              <a:t> </a:t>
            </a:r>
            <a:r>
              <a:rPr lang="ar-SA" sz="2800" b="1" u="sng" dirty="0" smtClean="0">
                <a:solidFill>
                  <a:schemeClr val="accent3">
                    <a:lumMod val="50000"/>
                  </a:schemeClr>
                </a:solidFill>
                <a:cs typeface="B Nazanin" pitchFamily="2" charset="-78"/>
              </a:rPr>
              <a:t>پرسش های باز/</a:t>
            </a:r>
            <a:r>
              <a:rPr lang="fa-IR" sz="2800" b="1" u="sng" dirty="0" smtClean="0">
                <a:solidFill>
                  <a:schemeClr val="accent3">
                    <a:lumMod val="50000"/>
                  </a:schemeClr>
                </a:solidFill>
                <a:cs typeface="B Nazanin" pitchFamily="2" charset="-78"/>
              </a:rPr>
              <a:t> </a:t>
            </a:r>
            <a:r>
              <a:rPr lang="ar-SA" sz="2800" b="1" u="sng" dirty="0" smtClean="0">
                <a:solidFill>
                  <a:schemeClr val="accent3">
                    <a:lumMod val="50000"/>
                  </a:schemeClr>
                </a:solidFill>
                <a:cs typeface="B Nazanin" pitchFamily="2" charset="-78"/>
              </a:rPr>
              <a:t>مسائل جدید</a:t>
            </a:r>
            <a:endParaRPr lang="fa-IR" sz="2800" b="1" u="sng" dirty="0">
              <a:solidFill>
                <a:schemeClr val="accent3">
                  <a:lumMod val="50000"/>
                </a:schemeClr>
              </a:solidFill>
              <a:cs typeface="B Nazanin" pitchFamily="2" charset="-78"/>
            </a:endParaRPr>
          </a:p>
        </p:txBody>
      </p:sp>
      <p:cxnSp>
        <p:nvCxnSpPr>
          <p:cNvPr id="9" name="Straight Arrow Connector 8"/>
          <p:cNvCxnSpPr/>
          <p:nvPr/>
        </p:nvCxnSpPr>
        <p:spPr>
          <a:xfrm rot="10800000">
            <a:off x="10146891" y="3200400"/>
            <a:ext cx="61943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8332839" y="3185652"/>
            <a:ext cx="707924"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blipFill>
            <a:blip r:embed="rId2"/>
            <a:tile tx="0" ty="0" sx="100000" sy="100000" flip="none" algn="tl"/>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191729" y="1150374"/>
            <a:ext cx="11680723" cy="5078313"/>
          </a:xfrm>
          <a:prstGeom prst="rect">
            <a:avLst/>
          </a:prstGeom>
          <a:noFill/>
        </p:spPr>
        <p:txBody>
          <a:bodyPr wrap="square" rtlCol="1">
            <a:spAutoFit/>
          </a:bodyPr>
          <a:lstStyle/>
          <a:p>
            <a:pPr algn="justLow" rtl="1" latinLnBrk="1"/>
            <a:r>
              <a:rPr lang="fa-IR" sz="2400" b="1" u="sng" dirty="0" smtClean="0">
                <a:solidFill>
                  <a:schemeClr val="accent5">
                    <a:lumMod val="75000"/>
                  </a:schemeClr>
                </a:solidFill>
                <a:cs typeface="2 Titr" pitchFamily="2" charset="-78"/>
              </a:rPr>
              <a:t>چند پرسش و پاسخ اساسی در حوزه تدوین شایستگی:</a:t>
            </a:r>
            <a:endParaRPr lang="en-US" sz="2400" b="1" u="sng" dirty="0" smtClean="0">
              <a:solidFill>
                <a:schemeClr val="accent5">
                  <a:lumMod val="75000"/>
                </a:schemeClr>
              </a:solidFill>
              <a:cs typeface="2 Titr" pitchFamily="2" charset="-78"/>
            </a:endParaRPr>
          </a:p>
          <a:p>
            <a:pPr algn="justLow" rtl="1" latinLnBrk="1"/>
            <a:endParaRPr lang="fa-IR" sz="2400" b="1" dirty="0" smtClean="0">
              <a:cs typeface="B Nazanin" pitchFamily="2" charset="-78"/>
            </a:endParaRPr>
          </a:p>
          <a:p>
            <a:pPr algn="justLow" rtl="1" latinLnBrk="1">
              <a:lnSpc>
                <a:spcPct val="150000"/>
              </a:lnSpc>
            </a:pPr>
            <a:r>
              <a:rPr lang="fa-IR" sz="2400" b="1" dirty="0" smtClean="0">
                <a:cs typeface="B Nazanin" pitchFamily="2" charset="-78"/>
              </a:rPr>
              <a:t>1- نسبت میان نقشه ذهنی و شایستگی چیست؟ </a:t>
            </a:r>
            <a:r>
              <a:rPr lang="fa-IR" sz="2400" b="1" dirty="0" smtClean="0">
                <a:solidFill>
                  <a:schemeClr val="accent2">
                    <a:lumMod val="50000"/>
                  </a:schemeClr>
                </a:solidFill>
                <a:cs typeface="2 Yas" pitchFamily="2" charset="-78"/>
              </a:rPr>
              <a:t>از نظر مستقیم و غیر مستقیم بودن؛ شایستگی باید با نقشه  ذهنی کنترل شود</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2- به لحاظ دستوری عبارت شایستگی چه ویژگی دارد؟. </a:t>
            </a:r>
            <a:r>
              <a:rPr lang="fa-IR" sz="2400" b="1" dirty="0" smtClean="0">
                <a:solidFill>
                  <a:schemeClr val="accent2">
                    <a:lumMod val="50000"/>
                  </a:schemeClr>
                </a:solidFill>
                <a:cs typeface="2 Yas" pitchFamily="2" charset="-78"/>
              </a:rPr>
              <a:t> باید  تمرکز در شایستگی ها به گونه ای به وضوح روشن باشد که معلم،دانش آموز و مسئول به درک واحدی از نقطه کانونی برسند. بهتر است در جمله شایستگی کمتر از "و" و "،"  استفاده شود.</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3- آیا شایستگی در انتها باید به یک محصول یادگیری خاتمه پیدا کند تا برآیند فعل و انفعالات بیان شده در         شایستگی ها باشد؟  </a:t>
            </a:r>
            <a:r>
              <a:rPr lang="fa-IR" sz="2400" b="1" dirty="0" smtClean="0">
                <a:solidFill>
                  <a:schemeClr val="accent2">
                    <a:lumMod val="50000"/>
                  </a:schemeClr>
                </a:solidFill>
                <a:cs typeface="2 Yas" pitchFamily="2" charset="-78"/>
              </a:rPr>
              <a:t>از افعالی استفاده شود که از جنس تولید: ساختن/ تحلیل/ ارزیابی</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4- آیا ایده کلیدی عینا و با بازتابي از آن در شایستگی باید وجود داشته باشد؟  </a:t>
            </a:r>
            <a:r>
              <a:rPr lang="fa-IR" sz="2400" b="1" dirty="0" smtClean="0">
                <a:solidFill>
                  <a:schemeClr val="accent2">
                    <a:lumMod val="50000"/>
                  </a:schemeClr>
                </a:solidFill>
                <a:cs typeface="2 Yas" pitchFamily="2" charset="-78"/>
              </a:rPr>
              <a:t>با توجه به بافت متن ممکن است   ایده کلیدی را عینا و یا بازتابى از آن را در شایستگی بیان کنیم. (حتما باید به آن بپردازیم)</a:t>
            </a:r>
            <a:endParaRPr lang="en-US" sz="2400" b="1" dirty="0" smtClean="0">
              <a:solidFill>
                <a:schemeClr val="accent2">
                  <a:lumMod val="50000"/>
                </a:schemeClr>
              </a:solidFill>
              <a:cs typeface="2 Yas" pitchFamily="2" charset="-78"/>
            </a:endParaRPr>
          </a:p>
          <a:p>
            <a:pPr algn="justLow"/>
            <a:endParaRPr lang="fa-IR" sz="2400" b="1" dirty="0">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accent6">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6" name="TextBox 5"/>
          <p:cNvSpPr txBox="1"/>
          <p:nvPr/>
        </p:nvSpPr>
        <p:spPr>
          <a:xfrm>
            <a:off x="427703" y="1238865"/>
            <a:ext cx="11400503" cy="5586145"/>
          </a:xfrm>
          <a:prstGeom prst="rect">
            <a:avLst/>
          </a:prstGeom>
          <a:noFill/>
        </p:spPr>
        <p:txBody>
          <a:bodyPr wrap="square" rtlCol="1">
            <a:spAutoFit/>
          </a:bodyPr>
          <a:lstStyle/>
          <a:p>
            <a:pPr algn="justLow" rtl="1" latinLnBrk="1">
              <a:lnSpc>
                <a:spcPct val="150000"/>
              </a:lnSpc>
            </a:pPr>
            <a:r>
              <a:rPr lang="fa-IR" sz="2400" b="1" dirty="0" smtClean="0">
                <a:cs typeface="B Nazanin" pitchFamily="2" charset="-78"/>
              </a:rPr>
              <a:t>5-وقتی شایستگی را می نویسیم، می توانیم یک بخش را خیلی کلی ویک بخش را خیلی موضوعی بنویسیم؟  </a:t>
            </a:r>
            <a:r>
              <a:rPr lang="fa-IR" sz="2400" b="1" dirty="0" smtClean="0">
                <a:solidFill>
                  <a:schemeClr val="accent2">
                    <a:lumMod val="50000"/>
                  </a:schemeClr>
                </a:solidFill>
                <a:cs typeface="2 Yas" pitchFamily="2" charset="-78"/>
              </a:rPr>
              <a:t>نه خیلی می تواند کلی نوشته شود و نه آنقدر به موضوع اتکا کند، ایجاد تعامل بستگی به جایی دارد که در آن ایستاده ایم؛ کتاب،	   دوره،پایه</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6- آیا نیاز داریم که در بیان شایستگی نام و شماره فصل بیان شود؟  </a:t>
            </a:r>
            <a:r>
              <a:rPr lang="fa-IR" sz="2400" b="1" dirty="0" smtClean="0">
                <a:solidFill>
                  <a:schemeClr val="accent2">
                    <a:lumMod val="50000"/>
                  </a:schemeClr>
                </a:solidFill>
                <a:cs typeface="2 Yas" pitchFamily="2" charset="-78"/>
              </a:rPr>
              <a:t>به طور قطعی خیر</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7- آیا می توان فراتر از محتوا شایستگی را بیان کرد ؟ </a:t>
            </a:r>
            <a:r>
              <a:rPr lang="fa-IR" sz="2400" b="1" dirty="0" smtClean="0">
                <a:solidFill>
                  <a:schemeClr val="accent2">
                    <a:lumMod val="50000"/>
                  </a:schemeClr>
                </a:solidFill>
                <a:cs typeface="2 Yas" pitchFamily="2" charset="-78"/>
              </a:rPr>
              <a:t>باید محتوا را عمیق کنیم نه اینکه کم کنیم و یا بیفزائیم</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8-تخصیص شایستگی با توجه به دامنه محتوا چگونه باید باشد؟  </a:t>
            </a:r>
            <a:r>
              <a:rPr lang="fa-IR" sz="2400" b="1" dirty="0" smtClean="0">
                <a:solidFill>
                  <a:schemeClr val="accent2">
                    <a:lumMod val="50000"/>
                  </a:schemeClr>
                </a:solidFill>
                <a:cs typeface="2 Yas" pitchFamily="2" charset="-78"/>
              </a:rPr>
              <a:t>شایستگی باید حدی از محتوا را مشخص کند تا قابل دستیابی باشد.</a:t>
            </a:r>
            <a:endParaRPr lang="en-US" sz="2400" b="1" dirty="0" smtClean="0">
              <a:solidFill>
                <a:schemeClr val="accent2">
                  <a:lumMod val="50000"/>
                </a:schemeClr>
              </a:solidFill>
              <a:cs typeface="2 Yas" pitchFamily="2" charset="-78"/>
            </a:endParaRPr>
          </a:p>
          <a:p>
            <a:pPr algn="justLow" rtl="1" latinLnBrk="1">
              <a:lnSpc>
                <a:spcPct val="150000"/>
              </a:lnSpc>
            </a:pPr>
            <a:r>
              <a:rPr lang="fa-IR" sz="2400" b="1" dirty="0" smtClean="0">
                <a:cs typeface="B Nazanin" pitchFamily="2" charset="-78"/>
              </a:rPr>
              <a:t>9- شایستگی ها با توجه به دامنه محتوایی چقدر باید باید عام باشد؟  </a:t>
            </a:r>
            <a:r>
              <a:rPr lang="fa-IR" sz="2400" b="1" dirty="0" smtClean="0">
                <a:solidFill>
                  <a:schemeClr val="accent2">
                    <a:lumMod val="50000"/>
                  </a:schemeClr>
                </a:solidFill>
                <a:cs typeface="2 Yas" pitchFamily="2" charset="-78"/>
              </a:rPr>
              <a:t>خاص و عام بودن بستگی دارد به جایی که در    آن ایستاده ایم،کتاب،پایه،دوره</a:t>
            </a:r>
            <a:endParaRPr lang="en-US" sz="2400" b="1" dirty="0" smtClean="0">
              <a:solidFill>
                <a:schemeClr val="accent2">
                  <a:lumMod val="50000"/>
                </a:schemeClr>
              </a:solidFill>
              <a:cs typeface="2 Yas" pitchFamily="2" charset="-78"/>
            </a:endParaRPr>
          </a:p>
          <a:p>
            <a:pPr algn="justLow">
              <a:lnSpc>
                <a:spcPct val="150000"/>
              </a:lnSpc>
            </a:pPr>
            <a:endParaRPr lang="fa-IR" sz="2400" b="1" dirty="0">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4"/>
          <p:cNvSpPr>
            <a:spLocks noGrp="1" noChangeArrowheads="1"/>
          </p:cNvSpPr>
          <p:nvPr>
            <p:ph idx="1"/>
          </p:nvPr>
        </p:nvSpPr>
        <p:spPr>
          <a:xfrm>
            <a:off x="1399117" y="5516563"/>
            <a:ext cx="9311216" cy="792162"/>
          </a:xfrm>
        </p:spPr>
        <p:txBody>
          <a:bodyPr/>
          <a:lstStyle/>
          <a:p>
            <a:pPr algn="ctr" eaLnBrk="1" hangingPunct="1">
              <a:lnSpc>
                <a:spcPct val="80000"/>
              </a:lnSpc>
              <a:buFontTx/>
              <a:buNone/>
            </a:pPr>
            <a:endParaRPr lang="fa-IR" sz="1800" smtClean="0">
              <a:cs typeface="B Titr" pitchFamily="2" charset="-78"/>
            </a:endParaRPr>
          </a:p>
          <a:p>
            <a:pPr eaLnBrk="1" hangingPunct="1">
              <a:lnSpc>
                <a:spcPct val="80000"/>
              </a:lnSpc>
              <a:buFontTx/>
              <a:buNone/>
            </a:pPr>
            <a:endParaRPr lang="en-US" sz="2800" b="1" smtClean="0">
              <a:solidFill>
                <a:srgbClr val="800000"/>
              </a:solidFill>
              <a:cs typeface="B Homa" pitchFamily="2" charset="-78"/>
            </a:endParaRPr>
          </a:p>
        </p:txBody>
      </p:sp>
      <p:sp>
        <p:nvSpPr>
          <p:cNvPr id="5123" name="Slide Number Placeholder 7"/>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800">
                <a:solidFill>
                  <a:schemeClr val="tx1"/>
                </a:solidFill>
                <a:latin typeface="Arial" pitchFamily="34" charset="0"/>
                <a:cs typeface="Arial" pitchFamily="34" charset="0"/>
              </a:defRPr>
            </a:lvl1pPr>
            <a:lvl2pPr marL="742950" indent="-285750" eaLnBrk="0" hangingPunct="0">
              <a:defRPr sz="2800">
                <a:solidFill>
                  <a:schemeClr val="tx1"/>
                </a:solidFill>
                <a:latin typeface="Arial" pitchFamily="34" charset="0"/>
                <a:cs typeface="Arial" pitchFamily="34" charset="0"/>
              </a:defRPr>
            </a:lvl2pPr>
            <a:lvl3pPr marL="1143000" indent="-228600" eaLnBrk="0" hangingPunct="0">
              <a:defRPr sz="2800">
                <a:solidFill>
                  <a:schemeClr val="tx1"/>
                </a:solidFill>
                <a:latin typeface="Arial" pitchFamily="34" charset="0"/>
                <a:cs typeface="Arial" pitchFamily="34" charset="0"/>
              </a:defRPr>
            </a:lvl3pPr>
            <a:lvl4pPr marL="1600200" indent="-228600" eaLnBrk="0" hangingPunct="0">
              <a:defRPr sz="2800">
                <a:solidFill>
                  <a:schemeClr val="tx1"/>
                </a:solidFill>
                <a:latin typeface="Arial" pitchFamily="34" charset="0"/>
                <a:cs typeface="Arial" pitchFamily="34" charset="0"/>
              </a:defRPr>
            </a:lvl4pPr>
            <a:lvl5pPr marL="2057400" indent="-228600" eaLnBrk="0" hangingPunct="0">
              <a:defRPr sz="28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cs typeface="Arial" pitchFamily="34" charset="0"/>
              </a:defRPr>
            </a:lvl9pPr>
          </a:lstStyle>
          <a:p>
            <a:pPr eaLnBrk="1" hangingPunct="1"/>
            <a:fld id="{503DDBE9-CF65-432A-8C69-23ED5C01C278}" type="slidenum">
              <a:rPr lang="ar-SA" sz="1200" smtClean="0">
                <a:solidFill>
                  <a:srgbClr val="F3F3F3"/>
                </a:solidFill>
                <a:ea typeface="0 Bardiya"/>
                <a:cs typeface="0 Bardiya"/>
              </a:rPr>
              <a:pPr eaLnBrk="1" hangingPunct="1"/>
              <a:t>3</a:t>
            </a:fld>
            <a:endParaRPr lang="en-US" sz="1200" smtClean="0">
              <a:solidFill>
                <a:srgbClr val="F3F3F3"/>
              </a:solidFill>
              <a:ea typeface="0 Bardiya"/>
              <a:cs typeface="0 Bardiya"/>
            </a:endParaRPr>
          </a:p>
        </p:txBody>
      </p:sp>
      <p:pic>
        <p:nvPicPr>
          <p:cNvPr id="21" name="Picture 20" descr="Iranfl1[1]"/>
          <p:cNvPicPr>
            <a:picLocks noChangeAspect="1" noChangeArrowheads="1" noCrop="1"/>
          </p:cNvPicPr>
          <p:nvPr/>
        </p:nvPicPr>
        <p:blipFill>
          <a:blip r:embed="rId3">
            <a:extLst>
              <a:ext uri="{28A0092B-C50C-407E-A947-70E740481C1C}">
                <a14:useLocalDpi xmlns="" xmlns:a14="http://schemas.microsoft.com/office/drawing/2010/main" val="0"/>
              </a:ext>
            </a:extLst>
          </a:blip>
          <a:srcRect/>
          <a:stretch>
            <a:fillRect/>
          </a:stretch>
        </p:blipFill>
        <p:spPr bwMode="auto">
          <a:xfrm flipH="1">
            <a:off x="4716236" y="1803400"/>
            <a:ext cx="1727200" cy="71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6" name="Rectangle 12"/>
          <p:cNvSpPr>
            <a:spLocks noChangeArrowheads="1"/>
          </p:cNvSpPr>
          <p:nvPr/>
        </p:nvSpPr>
        <p:spPr bwMode="auto">
          <a:xfrm>
            <a:off x="491067" y="285728"/>
            <a:ext cx="11700933" cy="6408737"/>
          </a:xfrm>
          <a:prstGeom prst="rect">
            <a:avLst/>
          </a:prstGeom>
          <a:blipFill>
            <a:blip r:embed="rId4"/>
            <a:tile tx="0" ty="0" sx="100000" sy="100000" flip="none" algn="tl"/>
          </a:blipFill>
          <a:ln w="57150" cmpd="thickThin">
            <a:solidFill>
              <a:schemeClr val="bg1"/>
            </a:solidFill>
            <a:miter lim="800000"/>
            <a:headEnd/>
            <a:tailEnd/>
          </a:ln>
          <a:extLst/>
        </p:spPr>
        <p:txBody>
          <a:bodyPr wrap="none" anchor="ctr"/>
          <a:lstStyle/>
          <a:p>
            <a:pPr fontAlgn="base">
              <a:spcBef>
                <a:spcPct val="0"/>
              </a:spcBef>
              <a:spcAft>
                <a:spcPct val="0"/>
              </a:spcAft>
            </a:pPr>
            <a:endParaRPr lang="fa-IR" sz="2800" smtClean="0">
              <a:solidFill>
                <a:srgbClr val="DBF5F9"/>
              </a:solidFill>
              <a:latin typeface="Arial" pitchFamily="34" charset="0"/>
              <a:cs typeface="Arial" pitchFamily="34" charset="0"/>
            </a:endParaRPr>
          </a:p>
        </p:txBody>
      </p:sp>
      <p:sp>
        <p:nvSpPr>
          <p:cNvPr id="12" name="Bevel 11"/>
          <p:cNvSpPr/>
          <p:nvPr/>
        </p:nvSpPr>
        <p:spPr>
          <a:xfrm>
            <a:off x="382587" y="1698625"/>
            <a:ext cx="11379200" cy="4832492"/>
          </a:xfrm>
          <a:prstGeom prst="bevel">
            <a:avLst/>
          </a:prstGeom>
          <a:blipFill dpi="0" rotWithShape="1">
            <a:blip r:embed="rId5">
              <a:extLst>
                <a:ext uri="{28A0092B-C50C-407E-A947-70E740481C1C}">
                  <a14:useLocalDpi xmlns="" xmlns:a14="http://schemas.microsoft.com/office/drawing/2010/main" val="0"/>
                </a:ext>
              </a:extLst>
            </a:blip>
            <a:srcRect/>
            <a:stretch>
              <a:fillRect/>
            </a:stretch>
          </a:blip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fontAlgn="base">
              <a:spcBef>
                <a:spcPct val="0"/>
              </a:spcBef>
              <a:spcAft>
                <a:spcPct val="0"/>
              </a:spcAft>
              <a:defRPr/>
            </a:pPr>
            <a:endParaRPr lang="fa-IR" sz="5400" dirty="0" smtClean="0">
              <a:solidFill>
                <a:srgbClr val="002060"/>
              </a:solidFill>
              <a:cs typeface="B Titr" pitchFamily="2" charset="-78"/>
            </a:endParaRPr>
          </a:p>
          <a:p>
            <a:pPr algn="ctr" rtl="1" fontAlgn="base">
              <a:spcBef>
                <a:spcPct val="0"/>
              </a:spcBef>
              <a:spcAft>
                <a:spcPct val="0"/>
              </a:spcAft>
              <a:defRPr/>
            </a:pPr>
            <a:r>
              <a:rPr lang="fa-IR" sz="5400" dirty="0" smtClean="0">
                <a:solidFill>
                  <a:srgbClr val="002060"/>
                </a:solidFill>
                <a:cs typeface="B Titr" pitchFamily="2" charset="-78"/>
              </a:rPr>
              <a:t>جلسه هم اندیشی مدرسان دانشگاه فرهنگیان</a:t>
            </a:r>
            <a:r>
              <a:rPr lang="fa-IR" sz="5400" dirty="0">
                <a:solidFill>
                  <a:srgbClr val="002060"/>
                </a:solidFill>
                <a:cs typeface="B Titr" pitchFamily="2" charset="-78"/>
              </a:rPr>
              <a:t/>
            </a:r>
            <a:br>
              <a:rPr lang="fa-IR" sz="5400" dirty="0">
                <a:solidFill>
                  <a:srgbClr val="002060"/>
                </a:solidFill>
                <a:cs typeface="B Titr" pitchFamily="2" charset="-78"/>
              </a:rPr>
            </a:br>
            <a:endParaRPr lang="fa-IR" sz="5400" b="1" spc="50" dirty="0">
              <a:ln w="11430"/>
              <a:solidFill>
                <a:srgbClr val="002060"/>
              </a:solidFill>
              <a:effectLst>
                <a:outerShdw blurRad="76200" dist="50800" dir="5400000" algn="tl" rotWithShape="0">
                  <a:srgbClr val="000000">
                    <a:alpha val="65000"/>
                  </a:srgbClr>
                </a:outerShdw>
              </a:effectLst>
              <a:ea typeface="Arial Unicode MS" pitchFamily="34" charset="-128"/>
              <a:cs typeface="B Jadid" pitchFamily="2" charset="-78"/>
            </a:endParaRPr>
          </a:p>
        </p:txBody>
      </p:sp>
      <p:pic>
        <p:nvPicPr>
          <p:cNvPr id="13" name="Picture 3" descr="الله"/>
          <p:cNvPicPr>
            <a:picLocks noChangeAspect="1" noChangeArrowheads="1"/>
          </p:cNvPicPr>
          <p:nvPr/>
        </p:nvPicPr>
        <p:blipFill>
          <a:blip r:embed="rId6">
            <a:lum bright="-72000" contrast="82000"/>
            <a:grayscl/>
            <a:biLevel thresh="50000"/>
            <a:extLst>
              <a:ext uri="{28A0092B-C50C-407E-A947-70E740481C1C}">
                <a14:useLocalDpi xmlns="" xmlns:a14="http://schemas.microsoft.com/office/drawing/2010/main" val="0"/>
              </a:ext>
            </a:extLst>
          </a:blip>
          <a:srcRect l="35315" t="17915" r="25040" b="7117"/>
          <a:stretch>
            <a:fillRect/>
          </a:stretch>
        </p:blipFill>
        <p:spPr bwMode="auto">
          <a:xfrm>
            <a:off x="5181600" y="533400"/>
            <a:ext cx="914400" cy="457200"/>
          </a:xfrm>
          <a:prstGeom prst="rect">
            <a:avLst/>
          </a:prstGeom>
          <a:solidFill>
            <a:srgbClr val="000000">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14" name="Rectangle 13"/>
          <p:cNvSpPr/>
          <p:nvPr/>
        </p:nvSpPr>
        <p:spPr>
          <a:xfrm>
            <a:off x="4377267" y="990600"/>
            <a:ext cx="1850186" cy="338554"/>
          </a:xfrm>
          <a:prstGeom prst="rect">
            <a:avLst/>
          </a:prstGeom>
        </p:spPr>
        <p:txBody>
          <a:bodyPr wrap="none">
            <a:spAutoFit/>
          </a:bodyPr>
          <a:lstStyle/>
          <a:p>
            <a:pPr algn="ctr" rtl="1" fontAlgn="base">
              <a:spcBef>
                <a:spcPct val="0"/>
              </a:spcBef>
              <a:spcAft>
                <a:spcPct val="0"/>
              </a:spcAft>
              <a:defRPr/>
            </a:pPr>
            <a:r>
              <a:rPr lang="fa-IR" sz="1600" b="1" kern="10" dirty="0">
                <a:ln w="9525">
                  <a:noFill/>
                  <a:round/>
                  <a:headEnd/>
                  <a:tailEnd/>
                </a:ln>
                <a:solidFill>
                  <a:srgbClr val="000000"/>
                </a:solidFill>
                <a:latin typeface="Armin_Zar" pitchFamily="2" charset="0"/>
                <a:cs typeface="Arial"/>
              </a:rPr>
              <a:t>وزارت آمورش وپرورش</a:t>
            </a:r>
          </a:p>
        </p:txBody>
      </p:sp>
      <p:sp>
        <p:nvSpPr>
          <p:cNvPr id="5130" name="Rectangle 14"/>
          <p:cNvSpPr>
            <a:spLocks noChangeArrowheads="1"/>
          </p:cNvSpPr>
          <p:nvPr/>
        </p:nvSpPr>
        <p:spPr bwMode="auto">
          <a:xfrm>
            <a:off x="2540000" y="1219200"/>
            <a:ext cx="60960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rtl="1" fontAlgn="base">
              <a:spcBef>
                <a:spcPct val="0"/>
              </a:spcBef>
              <a:spcAft>
                <a:spcPct val="0"/>
              </a:spcAft>
            </a:pPr>
            <a:r>
              <a:rPr lang="fa-IR" sz="1600" b="1" dirty="0" smtClean="0">
                <a:solidFill>
                  <a:srgbClr val="002060"/>
                </a:solidFill>
                <a:latin typeface="Armin_nazanin Bold" pitchFamily="2" charset="0"/>
                <a:cs typeface="Arial" pitchFamily="34" charset="0"/>
              </a:rPr>
              <a:t>دانشگاه فرهنگیان</a:t>
            </a:r>
          </a:p>
          <a:p>
            <a:pPr algn="ctr" rtl="1" fontAlgn="base">
              <a:spcBef>
                <a:spcPct val="0"/>
              </a:spcBef>
              <a:spcAft>
                <a:spcPct val="0"/>
              </a:spcAft>
            </a:pPr>
            <a:r>
              <a:rPr lang="fa-IR" sz="1600" b="1" dirty="0" smtClean="0">
                <a:solidFill>
                  <a:srgbClr val="002060"/>
                </a:solidFill>
                <a:latin typeface="Armin_nazanin Bold" pitchFamily="2" charset="0"/>
                <a:cs typeface="Arial" pitchFamily="34" charset="0"/>
              </a:rPr>
              <a:t>دانشگاه فرهنگیان قزوین</a:t>
            </a:r>
          </a:p>
        </p:txBody>
      </p:sp>
      <p:sp>
        <p:nvSpPr>
          <p:cNvPr id="5131" name="Rectangle 14"/>
          <p:cNvSpPr>
            <a:spLocks noChangeArrowheads="1"/>
          </p:cNvSpPr>
          <p:nvPr/>
        </p:nvSpPr>
        <p:spPr bwMode="auto">
          <a:xfrm>
            <a:off x="1320800" y="1812967"/>
            <a:ext cx="92456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fa-IR" sz="3200" b="1" dirty="0" smtClean="0">
                <a:solidFill>
                  <a:srgbClr val="FF9900"/>
                </a:solidFill>
                <a:latin typeface="Arial" pitchFamily="34" charset="0"/>
                <a:cs typeface="B Traffic" pitchFamily="2" charset="-78"/>
              </a:rPr>
              <a:t>    </a:t>
            </a:r>
            <a:endParaRPr lang="fa-IR" sz="3200" dirty="0">
              <a:solidFill>
                <a:srgbClr val="FF9900"/>
              </a:solidFill>
              <a:latin typeface="Arial" pitchFamily="34" charset="0"/>
              <a:cs typeface="B Traffic" pitchFamily="2" charset="-78"/>
            </a:endParaRPr>
          </a:p>
        </p:txBody>
      </p:sp>
      <p:sp>
        <p:nvSpPr>
          <p:cNvPr id="2" name="Rectangle 1"/>
          <p:cNvSpPr/>
          <p:nvPr/>
        </p:nvSpPr>
        <p:spPr>
          <a:xfrm>
            <a:off x="768350" y="4980563"/>
            <a:ext cx="10668000" cy="1384995"/>
          </a:xfrm>
          <a:prstGeom prst="rect">
            <a:avLst/>
          </a:prstGeom>
          <a:blipFill dpi="0" rotWithShape="1">
            <a:blip r:embed="rId7">
              <a:extLst>
                <a:ext uri="{28A0092B-C50C-407E-A947-70E740481C1C}">
                  <a14:useLocalDpi xmlns="" xmlns:a14="http://schemas.microsoft.com/office/drawing/2010/main" val="0"/>
                </a:ext>
              </a:extLst>
            </a:blip>
            <a:srcRect/>
            <a:stretch>
              <a:fillRect/>
            </a:stretch>
          </a:blipFill>
        </p:spPr>
        <p:txBody>
          <a:bodyPr wrap="square">
            <a:spAutoFit/>
          </a:bodyPr>
          <a:lstStyle/>
          <a:p>
            <a:pPr algn="r">
              <a:defRPr/>
            </a:pPr>
            <a:r>
              <a:rPr lang="fa-IR" sz="2800" b="1" kern="0" dirty="0" smtClean="0">
                <a:solidFill>
                  <a:srgbClr val="5F1101"/>
                </a:solidFill>
                <a:latin typeface="Arial" pitchFamily="34" charset="0"/>
                <a:cs typeface="B Jadid" pitchFamily="2" charset="-78"/>
              </a:rPr>
              <a:t>     تحقيق </a:t>
            </a:r>
            <a:r>
              <a:rPr lang="fa-IR" sz="2800" b="1" kern="0" dirty="0">
                <a:solidFill>
                  <a:srgbClr val="5F1101"/>
                </a:solidFill>
                <a:latin typeface="Arial" pitchFamily="34" charset="0"/>
                <a:cs typeface="B Jadid" pitchFamily="2" charset="-78"/>
              </a:rPr>
              <a:t>وتدوين:</a:t>
            </a:r>
            <a:r>
              <a:rPr lang="fa-IR" sz="2400" b="1" kern="0" dirty="0">
                <a:solidFill>
                  <a:srgbClr val="5F1101"/>
                </a:solidFill>
                <a:latin typeface="Arial" pitchFamily="34" charset="0"/>
                <a:cs typeface="B Jadid" pitchFamily="2" charset="-78"/>
              </a:rPr>
              <a:t/>
            </a:r>
            <a:br>
              <a:rPr lang="fa-IR" sz="2400" b="1" kern="0" dirty="0">
                <a:solidFill>
                  <a:srgbClr val="5F1101"/>
                </a:solidFill>
                <a:latin typeface="Arial" pitchFamily="34" charset="0"/>
                <a:cs typeface="B Jadid" pitchFamily="2" charset="-78"/>
              </a:rPr>
            </a:br>
            <a:r>
              <a:rPr lang="fa-IR" sz="2400" b="1" kern="0" dirty="0">
                <a:solidFill>
                  <a:srgbClr val="FFFF00"/>
                </a:solidFill>
                <a:latin typeface="Arial" pitchFamily="34" charset="0"/>
                <a:cs typeface="Arial" pitchFamily="34" charset="0"/>
              </a:rPr>
              <a:t>                   </a:t>
            </a:r>
            <a:r>
              <a:rPr lang="en-US" sz="2400" b="1" kern="0" dirty="0" smtClean="0">
                <a:solidFill>
                  <a:srgbClr val="FFFF00"/>
                </a:solidFill>
                <a:latin typeface="Arial" pitchFamily="34" charset="0"/>
                <a:cs typeface="Arial" pitchFamily="34" charset="0"/>
              </a:rPr>
              <a:t>    </a:t>
            </a:r>
            <a:endParaRPr lang="fa-IR" sz="2400" b="1" kern="0" dirty="0" smtClean="0">
              <a:solidFill>
                <a:srgbClr val="FFFF00"/>
              </a:solidFill>
              <a:latin typeface="Arial" pitchFamily="34" charset="0"/>
              <a:cs typeface="Arial" pitchFamily="34" charset="0"/>
            </a:endParaRPr>
          </a:p>
          <a:p>
            <a:pPr algn="r">
              <a:defRPr/>
            </a:pPr>
            <a:r>
              <a:rPr lang="fa-IR" sz="2800" b="1" kern="0" dirty="0" smtClean="0">
                <a:solidFill>
                  <a:srgbClr val="FF0000"/>
                </a:solidFill>
                <a:latin typeface="Arial" pitchFamily="34" charset="0"/>
                <a:cs typeface="0 Jadid Bold" pitchFamily="2" charset="-78"/>
              </a:rPr>
              <a:t>امیرعلی رمضانی</a:t>
            </a:r>
            <a:r>
              <a:rPr lang="en-US" sz="2800" b="1" kern="0" dirty="0" smtClean="0">
                <a:solidFill>
                  <a:srgbClr val="FF0000"/>
                </a:solidFill>
                <a:latin typeface="Arial" pitchFamily="34" charset="0"/>
                <a:cs typeface="0 Jadid Bold" pitchFamily="2" charset="-78"/>
              </a:rPr>
              <a:t> </a:t>
            </a:r>
            <a:r>
              <a:rPr lang="fa-IR" sz="2800" b="1" kern="0" dirty="0" smtClean="0">
                <a:solidFill>
                  <a:srgbClr val="FF0000"/>
                </a:solidFill>
                <a:latin typeface="Arial" pitchFamily="34" charset="0"/>
                <a:cs typeface="0 Jadid Bold" pitchFamily="2" charset="-78"/>
              </a:rPr>
              <a:t>                               </a:t>
            </a:r>
            <a:r>
              <a:rPr lang="fa-IR" sz="3200" b="1" kern="0" dirty="0" smtClean="0">
                <a:solidFill>
                  <a:srgbClr val="FF0000"/>
                </a:solidFill>
                <a:latin typeface="Arial" pitchFamily="34" charset="0"/>
                <a:cs typeface="B Jadid" pitchFamily="2" charset="-78"/>
              </a:rPr>
              <a:t>حسنعلی اصغری /  </a:t>
            </a:r>
          </a:p>
        </p:txBody>
      </p:sp>
    </p:spTree>
    <p:extLst>
      <p:ext uri="{BB962C8B-B14F-4D97-AF65-F5344CB8AC3E}">
        <p14:creationId xmlns="" xmlns:p14="http://schemas.microsoft.com/office/powerpoint/2010/main" val="2134399736"/>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fade">
                                      <p:cBhvr>
                                        <p:cTn id="7" dur="1000">
                                          <p:stCondLst>
                                            <p:cond delay="0"/>
                                          </p:stCondLst>
                                        </p:cTn>
                                        <p:tgtEl>
                                          <p:spTgt spid="2051">
                                            <p:txEl>
                                              <p:pRg st="0" end="0"/>
                                            </p:txEl>
                                          </p:spTgt>
                                        </p:tgtEl>
                                      </p:cBhvr>
                                    </p:animEffect>
                                  </p:childTnLst>
                                </p:cTn>
                              </p:par>
                            </p:childTnLst>
                          </p:cTn>
                        </p:par>
                        <p:par>
                          <p:cTn id="8" fill="hold" nodeType="afterGroup">
                            <p:stCondLst>
                              <p:cond delay="1000"/>
                            </p:stCondLst>
                            <p:childTnLst>
                              <p:par>
                                <p:cTn id="9" presetID="10" presetClass="entr" presetSubtype="0" repeatCount="indefinite"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3000"/>
                                        <p:tgtEl>
                                          <p:spTgt spid="21"/>
                                        </p:tgtEl>
                                      </p:cBhvr>
                                    </p:animEffect>
                                  </p:childTnLst>
                                </p:cTn>
                              </p:par>
                              <p:par>
                                <p:cTn id="12" presetID="3" presetClass="entr" presetSubtype="1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blipFill>
            <a:blip r:embed="rId2"/>
            <a:tile tx="0" ty="0" sx="100000" sy="100000" flip="none" algn="tl"/>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471948" y="1283110"/>
            <a:ext cx="11341510" cy="5632311"/>
          </a:xfrm>
          <a:prstGeom prst="rect">
            <a:avLst/>
          </a:prstGeom>
          <a:noFill/>
        </p:spPr>
        <p:txBody>
          <a:bodyPr wrap="square" rtlCol="1">
            <a:spAutoFit/>
          </a:bodyPr>
          <a:lstStyle/>
          <a:p>
            <a:pPr algn="justLow" rtl="1">
              <a:lnSpc>
                <a:spcPct val="150000"/>
              </a:lnSpc>
            </a:pPr>
            <a:r>
              <a:rPr lang="fa-IR" sz="2400" b="1" u="sng" dirty="0" smtClean="0">
                <a:solidFill>
                  <a:schemeClr val="accent1">
                    <a:lumMod val="75000"/>
                  </a:schemeClr>
                </a:solidFill>
                <a:cs typeface="2 Titr" pitchFamily="2" charset="-78"/>
              </a:rPr>
              <a:t>چند نمونه شایستگی:</a:t>
            </a:r>
            <a:endParaRPr lang="en-US" sz="2400" b="1" u="sng" dirty="0" smtClean="0">
              <a:solidFill>
                <a:schemeClr val="accent1">
                  <a:lumMod val="75000"/>
                </a:schemeClr>
              </a:solidFill>
              <a:cs typeface="2 Titr" pitchFamily="2" charset="-78"/>
            </a:endParaRPr>
          </a:p>
          <a:p>
            <a:pPr lvl="0" algn="justLow" rtl="1">
              <a:lnSpc>
                <a:spcPct val="150000"/>
              </a:lnSpc>
            </a:pPr>
            <a:r>
              <a:rPr lang="fa-IR" sz="2400" b="1" u="sng" dirty="0" smtClean="0">
                <a:solidFill>
                  <a:schemeClr val="accent2">
                    <a:lumMod val="50000"/>
                  </a:schemeClr>
                </a:solidFill>
                <a:cs typeface="2 Narm" pitchFamily="2" charset="-78"/>
              </a:rPr>
              <a:t>1- موضوع : انرژی</a:t>
            </a:r>
            <a:r>
              <a:rPr lang="fa-IR" sz="2400" b="1" dirty="0" smtClean="0">
                <a:cs typeface="2 Narm" pitchFamily="2" charset="-78"/>
              </a:rPr>
              <a:t>      </a:t>
            </a:r>
            <a:r>
              <a:rPr lang="fa-IR" sz="2400" b="1" u="sng" dirty="0" smtClean="0">
                <a:solidFill>
                  <a:schemeClr val="accent2">
                    <a:lumMod val="50000"/>
                  </a:schemeClr>
                </a:solidFill>
                <a:cs typeface="2 Narm" pitchFamily="2" charset="-78"/>
              </a:rPr>
              <a:t>ایده کلیدی: پایداری و پایستگی </a:t>
            </a:r>
            <a:endParaRPr lang="en-US" sz="2400" b="1" u="sng" dirty="0" smtClean="0">
              <a:solidFill>
                <a:schemeClr val="accent2">
                  <a:lumMod val="50000"/>
                </a:schemeClr>
              </a:solidFill>
              <a:cs typeface="2 Narm" pitchFamily="2" charset="-78"/>
            </a:endParaRPr>
          </a:p>
          <a:p>
            <a:pPr algn="justLow" rtl="1">
              <a:lnSpc>
                <a:spcPct val="150000"/>
              </a:lnSpc>
            </a:pPr>
            <a:r>
              <a:rPr lang="fa-IR" sz="2400" b="1" dirty="0" smtClean="0">
                <a:solidFill>
                  <a:schemeClr val="accent5">
                    <a:lumMod val="75000"/>
                  </a:schemeClr>
                </a:solidFill>
                <a:cs typeface="B Nazanin" pitchFamily="2" charset="-78"/>
              </a:rPr>
              <a:t>شایستگی : با درک اهمیت پایداری و پایستگی انرژی، به منظور حفظ محیط زیست، منابع تجدید پذیر را جایگزین منابع تجدیدناپذیر نمایند و در همین راستا در سبک زندگی خود مصرف بهینه و بازیافت را به کار ببرد.</a:t>
            </a:r>
            <a:endParaRPr lang="en-US" sz="2400" b="1" dirty="0" smtClean="0">
              <a:solidFill>
                <a:schemeClr val="accent5">
                  <a:lumMod val="75000"/>
                </a:schemeClr>
              </a:solidFill>
              <a:cs typeface="B Nazanin" pitchFamily="2" charset="-78"/>
            </a:endParaRPr>
          </a:p>
          <a:p>
            <a:pPr lvl="0" algn="justLow" rtl="1">
              <a:lnSpc>
                <a:spcPct val="150000"/>
              </a:lnSpc>
            </a:pPr>
            <a:endParaRPr lang="fa-IR" sz="2400" b="1" dirty="0" smtClean="0">
              <a:cs typeface="B Nazanin" pitchFamily="2" charset="-78"/>
            </a:endParaRPr>
          </a:p>
          <a:p>
            <a:pPr lvl="0" algn="justLow" rtl="1">
              <a:lnSpc>
                <a:spcPct val="150000"/>
              </a:lnSpc>
            </a:pPr>
            <a:r>
              <a:rPr lang="fa-IR" sz="2400" b="1" u="sng" dirty="0" smtClean="0">
                <a:solidFill>
                  <a:schemeClr val="accent2">
                    <a:lumMod val="50000"/>
                  </a:schemeClr>
                </a:solidFill>
                <a:cs typeface="2 Narm" pitchFamily="2" charset="-78"/>
              </a:rPr>
              <a:t>2- موضوع: بهداشت</a:t>
            </a:r>
            <a:r>
              <a:rPr lang="fa-IR" sz="2400" b="1" dirty="0" smtClean="0">
                <a:cs typeface="2 Narm" pitchFamily="2" charset="-78"/>
              </a:rPr>
              <a:t>      </a:t>
            </a:r>
            <a:r>
              <a:rPr lang="fa-IR" sz="2400" b="1" u="sng" dirty="0" smtClean="0">
                <a:solidFill>
                  <a:schemeClr val="accent2">
                    <a:lumMod val="50000"/>
                  </a:schemeClr>
                </a:solidFill>
                <a:cs typeface="2 Narm" pitchFamily="2" charset="-78"/>
              </a:rPr>
              <a:t>ایده کلیدی : سلامت </a:t>
            </a:r>
            <a:endParaRPr lang="en-US" sz="2400" b="1" u="sng" dirty="0" smtClean="0">
              <a:solidFill>
                <a:schemeClr val="accent2">
                  <a:lumMod val="50000"/>
                </a:schemeClr>
              </a:solidFill>
              <a:cs typeface="2 Narm" pitchFamily="2" charset="-78"/>
            </a:endParaRPr>
          </a:p>
          <a:p>
            <a:pPr algn="r">
              <a:lnSpc>
                <a:spcPct val="150000"/>
              </a:lnSpc>
            </a:pPr>
            <a:r>
              <a:rPr lang="fa-IR" sz="2400" b="1" dirty="0" smtClean="0">
                <a:solidFill>
                  <a:schemeClr val="accent5">
                    <a:lumMod val="75000"/>
                  </a:schemeClr>
                </a:solidFill>
                <a:cs typeface="B Nazanin" pitchFamily="2" charset="-78"/>
              </a:rPr>
              <a:t>با درک مسئولیت ها در قبال سلامت و بهداشت جامعه،در برنامه های ارتقای سلامت/ تفریحات سالم/سالم سازی محیط زیست مشارکت کند و بر اساس نتایج آن برای حفظ / ارتقاء سلامت در زندگی خود تصمیم گیری نماید.</a:t>
            </a:r>
            <a:endParaRPr lang="fa-IR" sz="2400" b="1" dirty="0">
              <a:solidFill>
                <a:schemeClr val="accent5">
                  <a:lumMod val="75000"/>
                </a:schemeClr>
              </a:solidFill>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471948" y="1415845"/>
            <a:ext cx="11341510" cy="5078313"/>
          </a:xfrm>
          <a:prstGeom prst="rect">
            <a:avLst/>
          </a:prstGeom>
          <a:noFill/>
        </p:spPr>
        <p:txBody>
          <a:bodyPr wrap="square" rtlCol="1">
            <a:spAutoFit/>
          </a:bodyPr>
          <a:lstStyle/>
          <a:p>
            <a:pPr lvl="0" algn="justLow" rtl="1">
              <a:lnSpc>
                <a:spcPct val="150000"/>
              </a:lnSpc>
            </a:pPr>
            <a:r>
              <a:rPr lang="fa-IR" sz="2400" b="1" u="sng" dirty="0" smtClean="0">
                <a:solidFill>
                  <a:schemeClr val="accent2">
                    <a:lumMod val="50000"/>
                  </a:schemeClr>
                </a:solidFill>
                <a:cs typeface="2 Narm" pitchFamily="2" charset="-78"/>
              </a:rPr>
              <a:t>3- واحد یادگیری: جنگل برای کیست؟ </a:t>
            </a:r>
            <a:r>
              <a:rPr lang="fa-IR" sz="2400" b="1" dirty="0" smtClean="0">
                <a:cs typeface="2 Narm" pitchFamily="2" charset="-78"/>
              </a:rPr>
              <a:t> </a:t>
            </a:r>
          </a:p>
          <a:p>
            <a:pPr lvl="0" algn="justLow" rtl="1">
              <a:lnSpc>
                <a:spcPct val="150000"/>
              </a:lnSpc>
            </a:pPr>
            <a:r>
              <a:rPr lang="fa-IR" sz="2400" b="1" u="sng" dirty="0" smtClean="0">
                <a:solidFill>
                  <a:schemeClr val="accent2">
                    <a:lumMod val="50000"/>
                  </a:schemeClr>
                </a:solidFill>
                <a:cs typeface="2 Narm" pitchFamily="2" charset="-78"/>
              </a:rPr>
              <a:t>موضوع:اکوسیستم </a:t>
            </a:r>
            <a:r>
              <a:rPr lang="fa-IR" sz="2400" b="1" dirty="0" smtClean="0">
                <a:cs typeface="2 Narm" pitchFamily="2" charset="-78"/>
              </a:rPr>
              <a:t>        </a:t>
            </a:r>
            <a:r>
              <a:rPr lang="fa-IR" sz="2400" b="1" dirty="0" smtClean="0">
                <a:solidFill>
                  <a:schemeClr val="accent2">
                    <a:lumMod val="50000"/>
                  </a:schemeClr>
                </a:solidFill>
                <a:cs typeface="2 Narm" pitchFamily="2" charset="-78"/>
              </a:rPr>
              <a:t>ایده کلیدی: چرخه زندگی </a:t>
            </a:r>
            <a:endParaRPr lang="en-US" sz="2400" b="1" dirty="0" smtClean="0">
              <a:solidFill>
                <a:schemeClr val="accent2">
                  <a:lumMod val="50000"/>
                </a:schemeClr>
              </a:solidFill>
              <a:cs typeface="2 Narm" pitchFamily="2" charset="-78"/>
            </a:endParaRPr>
          </a:p>
          <a:p>
            <a:pPr algn="r">
              <a:lnSpc>
                <a:spcPct val="150000"/>
              </a:lnSpc>
            </a:pPr>
            <a:r>
              <a:rPr lang="fa-IR" sz="2400" b="1" dirty="0" smtClean="0">
                <a:solidFill>
                  <a:schemeClr val="accent5">
                    <a:lumMod val="75000"/>
                  </a:schemeClr>
                </a:solidFill>
                <a:cs typeface="B Nazanin" pitchFamily="2" charset="-78"/>
              </a:rPr>
              <a:t>شایستگی: با شناخت چرخه زندگی در محیط زیست خود، روش هایی را برای مراقبت از محیط زندگی اتخاذ نماید و آن را در حفظ اکوسیستم ارزیابی کند.</a:t>
            </a:r>
          </a:p>
          <a:p>
            <a:pPr algn="justLow" rtl="1">
              <a:lnSpc>
                <a:spcPct val="150000"/>
              </a:lnSpc>
            </a:pPr>
            <a:endParaRPr lang="fa-IR" sz="2400" b="1" dirty="0" smtClean="0">
              <a:cs typeface="B Nazanin" pitchFamily="2" charset="-78"/>
            </a:endParaRPr>
          </a:p>
          <a:p>
            <a:pPr algn="justLow" rtl="1">
              <a:lnSpc>
                <a:spcPct val="150000"/>
              </a:lnSpc>
            </a:pPr>
            <a:r>
              <a:rPr lang="fa-IR" sz="2400" b="1" dirty="0" smtClean="0">
                <a:solidFill>
                  <a:srgbClr val="C00000"/>
                </a:solidFill>
                <a:cs typeface="2 Titr" pitchFamily="2" charset="-78"/>
              </a:rPr>
              <a:t>تعیین ملاک های ارزیابی:</a:t>
            </a:r>
            <a:endParaRPr lang="en-US" sz="2400" b="1" dirty="0" smtClean="0">
              <a:solidFill>
                <a:srgbClr val="C00000"/>
              </a:solidFill>
              <a:cs typeface="2 Titr" pitchFamily="2" charset="-78"/>
            </a:endParaRPr>
          </a:p>
          <a:p>
            <a:pPr algn="r">
              <a:lnSpc>
                <a:spcPct val="150000"/>
              </a:lnSpc>
            </a:pPr>
            <a:r>
              <a:rPr lang="fa-IR" sz="2400" b="1" dirty="0" smtClean="0">
                <a:solidFill>
                  <a:srgbClr val="7030A0"/>
                </a:solidFill>
                <a:cs typeface="B Nazanin" pitchFamily="2" charset="-78"/>
              </a:rPr>
              <a:t>پس از تدوین شایستگی،تعیین ملاکها گام بعدی می باشد. در شایستگی با ملاک سرو کار داریم. شایستگی ها را تحلیل می نماییم، از دل شایستگی ها، ملاک ها را می نویسیم، و به همین صورت ملاک ها را تحلیل می نماییم و سطوح عملکرد را در سه سطح می نویسیم.</a:t>
            </a:r>
            <a:endParaRPr lang="fa-IR" sz="2400" b="1" dirty="0">
              <a:solidFill>
                <a:srgbClr val="7030A0"/>
              </a:solidFill>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21810"/>
            <a:ext cx="12192000" cy="6250478"/>
          </a:xfrm>
          <a:prstGeom prst="rect">
            <a:avLst/>
          </a:prstGeom>
          <a:solidFill>
            <a:schemeClr val="accent6">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619432" y="1194619"/>
            <a:ext cx="11135033" cy="5632311"/>
          </a:xfrm>
          <a:prstGeom prst="rect">
            <a:avLst/>
          </a:prstGeom>
          <a:noFill/>
        </p:spPr>
        <p:txBody>
          <a:bodyPr wrap="square" rtlCol="1">
            <a:spAutoFit/>
          </a:bodyPr>
          <a:lstStyle/>
          <a:p>
            <a:pPr algn="justLow" rtl="1">
              <a:lnSpc>
                <a:spcPct val="150000"/>
              </a:lnSpc>
            </a:pPr>
            <a:r>
              <a:rPr lang="fa-IR" sz="2000" b="1" u="sng" dirty="0" smtClean="0">
                <a:solidFill>
                  <a:srgbClr val="C00000"/>
                </a:solidFill>
                <a:cs typeface="B Nazanin" pitchFamily="2" charset="-78"/>
              </a:rPr>
              <a:t>واحد یادگیری : اگر تمام شود </a:t>
            </a:r>
          </a:p>
          <a:p>
            <a:pPr algn="justLow" rtl="1">
              <a:lnSpc>
                <a:spcPct val="150000"/>
              </a:lnSpc>
            </a:pPr>
            <a:r>
              <a:rPr lang="fa-IR" sz="2400" b="1" u="sng" dirty="0" smtClean="0">
                <a:solidFill>
                  <a:srgbClr val="C00000"/>
                </a:solidFill>
                <a:cs typeface="2 Arash" pitchFamily="2" charset="-78"/>
              </a:rPr>
              <a:t>موضوع 1 :انرژی </a:t>
            </a:r>
            <a:r>
              <a:rPr lang="fa-IR" sz="2400" b="1" dirty="0" smtClean="0">
                <a:solidFill>
                  <a:srgbClr val="C00000"/>
                </a:solidFill>
                <a:cs typeface="2 Arash" pitchFamily="2" charset="-78"/>
              </a:rPr>
              <a:t>    </a:t>
            </a:r>
            <a:r>
              <a:rPr lang="fa-IR" sz="2400" b="1" u="sng" dirty="0" smtClean="0">
                <a:solidFill>
                  <a:srgbClr val="C00000"/>
                </a:solidFill>
                <a:cs typeface="2 Arash" pitchFamily="2" charset="-78"/>
              </a:rPr>
              <a:t>ایده کلیدی : پایداری و پایستگی </a:t>
            </a:r>
            <a:endParaRPr lang="en-US" sz="2400" b="1" u="sng" dirty="0" smtClean="0">
              <a:solidFill>
                <a:srgbClr val="C00000"/>
              </a:solidFill>
              <a:cs typeface="2 Arash" pitchFamily="2" charset="-78"/>
            </a:endParaRPr>
          </a:p>
          <a:p>
            <a:pPr algn="justLow" rtl="1"/>
            <a:r>
              <a:rPr lang="fa-IR" sz="2400" b="1" dirty="0" smtClean="0">
                <a:solidFill>
                  <a:schemeClr val="accent5">
                    <a:lumMod val="75000"/>
                  </a:schemeClr>
                </a:solidFill>
                <a:cs typeface="B Nazanin" pitchFamily="2" charset="-78"/>
              </a:rPr>
              <a:t>ملاک 1 :صرفه جویی </a:t>
            </a:r>
            <a:endParaRPr lang="en-US" sz="2400" b="1" dirty="0" smtClean="0">
              <a:solidFill>
                <a:schemeClr val="accent5">
                  <a:lumMod val="75000"/>
                </a:schemeClr>
              </a:solidFill>
              <a:cs typeface="B Nazanin" pitchFamily="2" charset="-78"/>
            </a:endParaRPr>
          </a:p>
          <a:p>
            <a:pPr algn="justLow" rtl="1"/>
            <a:r>
              <a:rPr lang="fa-IR" sz="2400" b="1" dirty="0" smtClean="0">
                <a:solidFill>
                  <a:schemeClr val="accent5">
                    <a:lumMod val="75000"/>
                  </a:schemeClr>
                </a:solidFill>
                <a:cs typeface="B Nazanin" pitchFamily="2" charset="-78"/>
              </a:rPr>
              <a:t>ملاک 2 :منابع انرژی </a:t>
            </a:r>
          </a:p>
          <a:p>
            <a:pPr algn="justLow" rtl="1">
              <a:lnSpc>
                <a:spcPct val="150000"/>
              </a:lnSpc>
            </a:pPr>
            <a:r>
              <a:rPr lang="fa-IR" sz="2400" b="1" dirty="0" smtClean="0">
                <a:cs typeface="B Nazanin" pitchFamily="2" charset="-78"/>
              </a:rPr>
              <a:t> </a:t>
            </a:r>
            <a:r>
              <a:rPr lang="fa-IR" sz="2400" b="1" u="sng" dirty="0" smtClean="0">
                <a:solidFill>
                  <a:srgbClr val="C00000"/>
                </a:solidFill>
                <a:cs typeface="2 Arash" pitchFamily="2" charset="-78"/>
              </a:rPr>
              <a:t>موضوع 2 :بهداشت</a:t>
            </a:r>
            <a:r>
              <a:rPr lang="fa-IR" sz="2400" b="1" dirty="0" smtClean="0">
                <a:cs typeface="2 Arash" pitchFamily="2" charset="-78"/>
              </a:rPr>
              <a:t>    </a:t>
            </a:r>
            <a:r>
              <a:rPr lang="fa-IR" sz="2400" b="1" u="sng" dirty="0" smtClean="0">
                <a:solidFill>
                  <a:srgbClr val="C00000"/>
                </a:solidFill>
                <a:cs typeface="2 Arash" pitchFamily="2" charset="-78"/>
              </a:rPr>
              <a:t>ایده کلیدی:سلامت </a:t>
            </a:r>
            <a:endParaRPr lang="en-US" sz="2400" b="1" u="sng" dirty="0" smtClean="0">
              <a:solidFill>
                <a:srgbClr val="C00000"/>
              </a:solidFill>
              <a:cs typeface="2 Arash" pitchFamily="2" charset="-78"/>
            </a:endParaRPr>
          </a:p>
          <a:p>
            <a:pPr algn="justLow" rtl="1"/>
            <a:r>
              <a:rPr lang="fa-IR" sz="2400" b="1" dirty="0" smtClean="0">
                <a:solidFill>
                  <a:schemeClr val="accent5">
                    <a:lumMod val="75000"/>
                  </a:schemeClr>
                </a:solidFill>
                <a:cs typeface="B Nazanin" pitchFamily="2" charset="-78"/>
              </a:rPr>
              <a:t>ملاک 1 :تصمیم گیری</a:t>
            </a:r>
            <a:endParaRPr lang="en-US" sz="2400" b="1" dirty="0" smtClean="0">
              <a:solidFill>
                <a:schemeClr val="accent5">
                  <a:lumMod val="75000"/>
                </a:schemeClr>
              </a:solidFill>
              <a:cs typeface="B Nazanin" pitchFamily="2" charset="-78"/>
            </a:endParaRPr>
          </a:p>
          <a:p>
            <a:pPr algn="justLow" rtl="1"/>
            <a:r>
              <a:rPr lang="fa-IR" sz="2400" b="1" dirty="0" smtClean="0">
                <a:solidFill>
                  <a:schemeClr val="accent5">
                    <a:lumMod val="75000"/>
                  </a:schemeClr>
                </a:solidFill>
                <a:cs typeface="B Nazanin" pitchFamily="2" charset="-78"/>
              </a:rPr>
              <a:t>ملاک2 :سلامت</a:t>
            </a:r>
            <a:endParaRPr lang="en-US" sz="2400" b="1" dirty="0" smtClean="0">
              <a:solidFill>
                <a:schemeClr val="accent5">
                  <a:lumMod val="75000"/>
                </a:schemeClr>
              </a:solidFill>
              <a:cs typeface="B Nazanin" pitchFamily="2" charset="-78"/>
            </a:endParaRPr>
          </a:p>
          <a:p>
            <a:pPr algn="justLow" rtl="1">
              <a:lnSpc>
                <a:spcPct val="150000"/>
              </a:lnSpc>
            </a:pPr>
            <a:r>
              <a:rPr lang="fa-IR" sz="2400" b="1" u="sng" dirty="0" smtClean="0">
                <a:solidFill>
                  <a:srgbClr val="C00000"/>
                </a:solidFill>
                <a:cs typeface="2 Arash" pitchFamily="2" charset="-78"/>
              </a:rPr>
              <a:t>واحد یادگیری : جنگل برای ماست</a:t>
            </a:r>
          </a:p>
          <a:p>
            <a:pPr algn="justLow" rtl="1">
              <a:lnSpc>
                <a:spcPct val="150000"/>
              </a:lnSpc>
            </a:pPr>
            <a:r>
              <a:rPr lang="fa-IR" sz="2400" b="1" u="sng" dirty="0" smtClean="0">
                <a:solidFill>
                  <a:srgbClr val="C00000"/>
                </a:solidFill>
                <a:cs typeface="2 Arash" pitchFamily="2" charset="-78"/>
              </a:rPr>
              <a:t>موضوع 3 :اکوسیستم</a:t>
            </a:r>
            <a:r>
              <a:rPr lang="fa-IR" sz="2400" b="1" dirty="0" smtClean="0">
                <a:cs typeface="2 Arash" pitchFamily="2" charset="-78"/>
              </a:rPr>
              <a:t>    </a:t>
            </a:r>
            <a:r>
              <a:rPr lang="fa-IR" sz="2400" b="1" u="sng" dirty="0" smtClean="0">
                <a:solidFill>
                  <a:srgbClr val="C00000"/>
                </a:solidFill>
                <a:cs typeface="2 Arash" pitchFamily="2" charset="-78"/>
              </a:rPr>
              <a:t>ایده کلیدی:چرخه زندگی </a:t>
            </a:r>
            <a:endParaRPr lang="en-US" sz="2400" b="1" u="sng" dirty="0" smtClean="0">
              <a:solidFill>
                <a:srgbClr val="C00000"/>
              </a:solidFill>
              <a:cs typeface="2 Arash" pitchFamily="2" charset="-78"/>
            </a:endParaRPr>
          </a:p>
          <a:p>
            <a:pPr algn="justLow" rtl="1"/>
            <a:r>
              <a:rPr lang="fa-IR" sz="2400" b="1" dirty="0" smtClean="0">
                <a:solidFill>
                  <a:schemeClr val="accent5">
                    <a:lumMod val="75000"/>
                  </a:schemeClr>
                </a:solidFill>
                <a:cs typeface="B Nazanin" pitchFamily="2" charset="-78"/>
              </a:rPr>
              <a:t>ملاک1: چرخه زندگی </a:t>
            </a:r>
            <a:endParaRPr lang="en-US" sz="2400" b="1" dirty="0" smtClean="0">
              <a:solidFill>
                <a:schemeClr val="accent5">
                  <a:lumMod val="75000"/>
                </a:schemeClr>
              </a:solidFill>
              <a:cs typeface="B Nazanin" pitchFamily="2" charset="-78"/>
            </a:endParaRPr>
          </a:p>
          <a:p>
            <a:pPr algn="justLow" rtl="1"/>
            <a:r>
              <a:rPr lang="fa-IR" sz="2400" b="1" dirty="0" smtClean="0">
                <a:solidFill>
                  <a:schemeClr val="accent5">
                    <a:lumMod val="75000"/>
                  </a:schemeClr>
                </a:solidFill>
                <a:cs typeface="B Nazanin" pitchFamily="2" charset="-78"/>
              </a:rPr>
              <a:t>ملاک2: رابطه انسان و محیط</a:t>
            </a:r>
            <a:endParaRPr lang="en-US" sz="2400" b="1" dirty="0" smtClean="0">
              <a:solidFill>
                <a:schemeClr val="accent5">
                  <a:lumMod val="75000"/>
                </a:schemeClr>
              </a:solidFill>
              <a:cs typeface="B Nazanin" pitchFamily="2" charset="-78"/>
            </a:endParaRPr>
          </a:p>
          <a:p>
            <a:pPr algn="justLow">
              <a:lnSpc>
                <a:spcPct val="150000"/>
              </a:lnSpc>
            </a:pPr>
            <a:endParaRPr lang="fa-IR" sz="2400" b="1" dirty="0">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accent6">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412954" y="973394"/>
            <a:ext cx="11425084" cy="2400657"/>
          </a:xfrm>
          <a:prstGeom prst="rect">
            <a:avLst/>
          </a:prstGeom>
          <a:solidFill>
            <a:schemeClr val="accent4">
              <a:lumMod val="20000"/>
              <a:lumOff val="80000"/>
            </a:schemeClr>
          </a:solidFill>
        </p:spPr>
        <p:txBody>
          <a:bodyPr wrap="square" rtlCol="1">
            <a:spAutoFit/>
          </a:bodyPr>
          <a:lstStyle/>
          <a:p>
            <a:pPr algn="justLow" rtl="1">
              <a:lnSpc>
                <a:spcPct val="150000"/>
              </a:lnSpc>
            </a:pPr>
            <a:r>
              <a:rPr lang="fa-IR" sz="2400" b="1" dirty="0" smtClean="0">
                <a:solidFill>
                  <a:schemeClr val="accent2">
                    <a:lumMod val="50000"/>
                  </a:schemeClr>
                </a:solidFill>
                <a:cs typeface="2 Titr" pitchFamily="2" charset="-78"/>
              </a:rPr>
              <a:t>سطوح عملکرد با توجه به ملاک ها در سه سطح نوشته می شوند.</a:t>
            </a:r>
            <a:endParaRPr lang="en-US" sz="2400" b="1" dirty="0" smtClean="0">
              <a:solidFill>
                <a:schemeClr val="accent2">
                  <a:lumMod val="50000"/>
                </a:schemeClr>
              </a:solidFill>
              <a:cs typeface="2 Titr" pitchFamily="2" charset="-78"/>
            </a:endParaRPr>
          </a:p>
          <a:p>
            <a:pPr algn="justLow" rtl="1">
              <a:lnSpc>
                <a:spcPct val="150000"/>
              </a:lnSpc>
            </a:pPr>
            <a:r>
              <a:rPr lang="fa-IR" sz="2400" b="1" dirty="0" smtClean="0">
                <a:solidFill>
                  <a:schemeClr val="accent5">
                    <a:lumMod val="75000"/>
                  </a:schemeClr>
                </a:solidFill>
                <a:cs typeface="B Nazanin" pitchFamily="2" charset="-78"/>
              </a:rPr>
              <a:t>سطح یک میزان حداقلی از عملکرد را بیان می دارد.</a:t>
            </a:r>
            <a:endParaRPr lang="en-US" sz="2400" b="1" dirty="0" smtClean="0">
              <a:solidFill>
                <a:schemeClr val="accent5">
                  <a:lumMod val="75000"/>
                </a:schemeClr>
              </a:solidFill>
              <a:cs typeface="B Nazanin" pitchFamily="2" charset="-78"/>
            </a:endParaRPr>
          </a:p>
          <a:p>
            <a:pPr algn="justLow" rtl="1">
              <a:lnSpc>
                <a:spcPct val="150000"/>
              </a:lnSpc>
            </a:pPr>
            <a:r>
              <a:rPr lang="fa-IR" sz="2400" b="1" dirty="0" smtClean="0">
                <a:solidFill>
                  <a:schemeClr val="accent5">
                    <a:lumMod val="75000"/>
                  </a:schemeClr>
                </a:solidFill>
                <a:cs typeface="B Nazanin" pitchFamily="2" charset="-78"/>
              </a:rPr>
              <a:t>سطح سه روش های خلاقانه و اندازه ایده آلی از عملکرد را بیان می دارد.</a:t>
            </a:r>
          </a:p>
          <a:p>
            <a:pPr algn="justLow" rtl="1"/>
            <a:endParaRPr lang="en-US" sz="2400" b="1" dirty="0" smtClean="0">
              <a:solidFill>
                <a:schemeClr val="accent5">
                  <a:lumMod val="75000"/>
                </a:schemeClr>
              </a:solidFill>
              <a:cs typeface="B Nazanin" pitchFamily="2" charset="-78"/>
            </a:endParaRPr>
          </a:p>
          <a:p>
            <a:endParaRPr lang="fa-IR" dirty="0"/>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accent2">
              <a:lumMod val="60000"/>
              <a:lumOff val="4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501445" y="1061883"/>
            <a:ext cx="11208774" cy="4843634"/>
          </a:xfrm>
          <a:prstGeom prst="rect">
            <a:avLst/>
          </a:prstGeom>
          <a:solidFill>
            <a:schemeClr val="accent6">
              <a:lumMod val="20000"/>
              <a:lumOff val="80000"/>
            </a:schemeClr>
          </a:solidFill>
        </p:spPr>
        <p:txBody>
          <a:bodyPr wrap="square" rtlCol="1">
            <a:spAutoFit/>
          </a:bodyPr>
          <a:lstStyle/>
          <a:p>
            <a:pPr algn="justLow" rtl="1">
              <a:lnSpc>
                <a:spcPct val="125000"/>
              </a:lnSpc>
            </a:pPr>
            <a:r>
              <a:rPr lang="fa-IR" sz="2400" b="1" u="sng" dirty="0" smtClean="0">
                <a:solidFill>
                  <a:srgbClr val="C00000"/>
                </a:solidFill>
                <a:cs typeface="2 Esfehan" pitchFamily="2" charset="-78"/>
              </a:rPr>
              <a:t>موضوع :انرژی</a:t>
            </a:r>
            <a:r>
              <a:rPr lang="fa-IR" sz="2400" b="1" dirty="0" smtClean="0">
                <a:cs typeface="2 Esfehan" pitchFamily="2" charset="-78"/>
              </a:rPr>
              <a:t>    </a:t>
            </a:r>
            <a:r>
              <a:rPr lang="fa-IR" sz="2400" b="1" u="sng" dirty="0" smtClean="0">
                <a:solidFill>
                  <a:srgbClr val="C00000"/>
                </a:solidFill>
                <a:cs typeface="2 Esfehan" pitchFamily="2" charset="-78"/>
              </a:rPr>
              <a:t>ایده کلیدی :پایداری و پایستگی </a:t>
            </a:r>
            <a:endParaRPr lang="en-US" sz="2400" b="1" u="sng" dirty="0" smtClean="0">
              <a:solidFill>
                <a:srgbClr val="C00000"/>
              </a:solidFill>
              <a:cs typeface="2 Esfehan" pitchFamily="2" charset="-78"/>
            </a:endParaRPr>
          </a:p>
          <a:p>
            <a:pPr algn="justLow" rtl="1">
              <a:lnSpc>
                <a:spcPct val="125000"/>
              </a:lnSpc>
            </a:pPr>
            <a:endParaRPr lang="fa-IR" sz="2400" b="1" dirty="0" smtClean="0">
              <a:cs typeface="B Nazanin" pitchFamily="2" charset="-78"/>
            </a:endParaRPr>
          </a:p>
          <a:p>
            <a:pPr algn="justLow" rtl="1">
              <a:lnSpc>
                <a:spcPct val="125000"/>
              </a:lnSpc>
            </a:pPr>
            <a:r>
              <a:rPr lang="fa-IR" sz="2500" b="1" dirty="0" smtClean="0">
                <a:cs typeface="B Nazanin" pitchFamily="2" charset="-78"/>
              </a:rPr>
              <a:t>ملاک 1 :</a:t>
            </a:r>
            <a:r>
              <a:rPr lang="fa-IR" sz="2500" b="1" u="sng" dirty="0" smtClean="0">
                <a:solidFill>
                  <a:schemeClr val="accent2">
                    <a:lumMod val="50000"/>
                  </a:schemeClr>
                </a:solidFill>
                <a:cs typeface="2 Narm" pitchFamily="2" charset="-78"/>
              </a:rPr>
              <a:t>صرفه جویی </a:t>
            </a:r>
            <a:endParaRPr lang="en-US" sz="2500" b="1" u="sng" dirty="0" smtClean="0">
              <a:solidFill>
                <a:schemeClr val="accent2">
                  <a:lumMod val="50000"/>
                </a:schemeClr>
              </a:solidFill>
              <a:cs typeface="2 Narm" pitchFamily="2" charset="-78"/>
            </a:endParaRPr>
          </a:p>
          <a:p>
            <a:pPr algn="justLow" rtl="1">
              <a:lnSpc>
                <a:spcPct val="125000"/>
              </a:lnSpc>
            </a:pPr>
            <a:r>
              <a:rPr lang="fa-IR" sz="2500" b="1" u="sng" dirty="0" smtClean="0">
                <a:cs typeface="2 Yas" pitchFamily="2" charset="-78"/>
              </a:rPr>
              <a:t>سطح یک </a:t>
            </a:r>
            <a:r>
              <a:rPr lang="fa-IR" sz="2500" b="1" u="sng" dirty="0" smtClean="0">
                <a:cs typeface="B Nazanin" pitchFamily="2" charset="-78"/>
              </a:rPr>
              <a:t>:</a:t>
            </a:r>
            <a:r>
              <a:rPr lang="fa-IR" sz="2500" b="1" dirty="0" smtClean="0">
                <a:solidFill>
                  <a:schemeClr val="accent1">
                    <a:lumMod val="75000"/>
                  </a:schemeClr>
                </a:solidFill>
                <a:cs typeface="B Nazanin" pitchFamily="2" charset="-78"/>
              </a:rPr>
              <a:t>از راه حل های شناخته شده برای کاهش مصرف انرژی در محیط زندگی خود استفاده و میزان کاهش مصرف را در کار خود گزارش می کند.</a:t>
            </a:r>
            <a:endParaRPr lang="en-US" sz="2500" b="1" dirty="0" smtClean="0">
              <a:solidFill>
                <a:schemeClr val="accent1">
                  <a:lumMod val="75000"/>
                </a:schemeClr>
              </a:solidFill>
              <a:cs typeface="B Nazanin" pitchFamily="2" charset="-78"/>
            </a:endParaRPr>
          </a:p>
          <a:p>
            <a:pPr algn="justLow" rtl="1">
              <a:lnSpc>
                <a:spcPct val="125000"/>
              </a:lnSpc>
            </a:pPr>
            <a:r>
              <a:rPr lang="fa-IR" sz="2500" b="1" u="sng" dirty="0" smtClean="0">
                <a:cs typeface="2 Yas" pitchFamily="2" charset="-78"/>
              </a:rPr>
              <a:t>سطح دو </a:t>
            </a:r>
            <a:r>
              <a:rPr lang="fa-IR" sz="2500" b="1" u="sng" dirty="0" smtClean="0">
                <a:cs typeface="B Nazanin" pitchFamily="2" charset="-78"/>
              </a:rPr>
              <a:t>: </a:t>
            </a:r>
            <a:r>
              <a:rPr lang="fa-IR" sz="2500" b="1" dirty="0" smtClean="0">
                <a:solidFill>
                  <a:schemeClr val="accent1">
                    <a:lumMod val="75000"/>
                  </a:schemeClr>
                </a:solidFill>
                <a:cs typeface="B Nazanin" pitchFamily="2" charset="-78"/>
              </a:rPr>
              <a:t>روش های متنوع و عملی را در زمینه های مختلف استفاده از انرژی به کار می گیرد و با استفاده از انرژی های تجدید پذیر، میزان استفاده از انرژی های تجدید ناپذیر را کاهش داده و گزارش می کند.</a:t>
            </a:r>
            <a:endParaRPr lang="en-US" sz="2500" b="1" dirty="0" smtClean="0">
              <a:solidFill>
                <a:schemeClr val="accent1">
                  <a:lumMod val="75000"/>
                </a:schemeClr>
              </a:solidFill>
              <a:cs typeface="B Nazanin" pitchFamily="2" charset="-78"/>
            </a:endParaRPr>
          </a:p>
          <a:p>
            <a:pPr algn="justLow" rtl="1">
              <a:lnSpc>
                <a:spcPct val="125000"/>
              </a:lnSpc>
            </a:pPr>
            <a:r>
              <a:rPr lang="fa-IR" sz="2500" b="1" u="sng" dirty="0" smtClean="0">
                <a:cs typeface="2 Yas" pitchFamily="2" charset="-78"/>
              </a:rPr>
              <a:t>سطح سه </a:t>
            </a:r>
            <a:r>
              <a:rPr lang="fa-IR" sz="2500" b="1" u="sng" dirty="0" smtClean="0">
                <a:cs typeface="B Nazanin" pitchFamily="2" charset="-78"/>
              </a:rPr>
              <a:t>: </a:t>
            </a:r>
            <a:r>
              <a:rPr lang="fa-IR" sz="2500" b="1" dirty="0" smtClean="0">
                <a:solidFill>
                  <a:schemeClr val="accent1">
                    <a:lumMod val="75000"/>
                  </a:schemeClr>
                </a:solidFill>
                <a:cs typeface="B Nazanin" pitchFamily="2" charset="-78"/>
              </a:rPr>
              <a:t>راه حل های خلاقانه در حفظ منابع و جایگزین نمودن انرژی تجدید پذیر به جای انرژی های تجدید ناپذیر ارائه می کند.</a:t>
            </a:r>
            <a:endParaRPr lang="en-US" sz="2500" b="1" dirty="0" smtClean="0">
              <a:solidFill>
                <a:schemeClr val="accent1">
                  <a:lumMod val="75000"/>
                </a:schemeClr>
              </a:solidFill>
              <a:cs typeface="B Nazanin" pitchFamily="2" charset="-78"/>
            </a:endParaRPr>
          </a:p>
          <a:p>
            <a:pPr algn="justLow">
              <a:lnSpc>
                <a:spcPct val="125000"/>
              </a:lnSpc>
            </a:pPr>
            <a:endParaRPr lang="fa-IR" sz="2400" b="1" dirty="0">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442452" y="1401097"/>
            <a:ext cx="11371006" cy="3600986"/>
          </a:xfrm>
          <a:prstGeom prst="rect">
            <a:avLst/>
          </a:prstGeom>
          <a:solidFill>
            <a:schemeClr val="bg2"/>
          </a:solidFill>
        </p:spPr>
        <p:txBody>
          <a:bodyPr wrap="square" rtlCol="1">
            <a:spAutoFit/>
          </a:bodyPr>
          <a:lstStyle/>
          <a:p>
            <a:pPr algn="justLow" rtl="1">
              <a:lnSpc>
                <a:spcPct val="125000"/>
              </a:lnSpc>
            </a:pPr>
            <a:r>
              <a:rPr lang="fa-IR" sz="2400" b="1" u="sng" dirty="0" smtClean="0">
                <a:solidFill>
                  <a:srgbClr val="C00000"/>
                </a:solidFill>
                <a:cs typeface="2 Esfehan" pitchFamily="2" charset="-78"/>
              </a:rPr>
              <a:t>موضوع :انرژی</a:t>
            </a:r>
            <a:r>
              <a:rPr lang="fa-IR" sz="2400" b="1" dirty="0" smtClean="0">
                <a:cs typeface="2 Esfehan" pitchFamily="2" charset="-78"/>
              </a:rPr>
              <a:t>    </a:t>
            </a:r>
            <a:r>
              <a:rPr lang="fa-IR" sz="2400" b="1" u="sng" dirty="0" smtClean="0">
                <a:solidFill>
                  <a:srgbClr val="C00000"/>
                </a:solidFill>
                <a:cs typeface="2 Esfehan" pitchFamily="2" charset="-78"/>
              </a:rPr>
              <a:t>ایده کلیدی :پایداری و پایستگی </a:t>
            </a:r>
            <a:endParaRPr lang="en-US" sz="2400" b="1" u="sng" dirty="0" smtClean="0">
              <a:solidFill>
                <a:srgbClr val="C00000"/>
              </a:solidFill>
              <a:cs typeface="2 Esfehan" pitchFamily="2" charset="-78"/>
            </a:endParaRPr>
          </a:p>
          <a:p>
            <a:pPr algn="justLow" rtl="1">
              <a:lnSpc>
                <a:spcPct val="125000"/>
              </a:lnSpc>
            </a:pPr>
            <a:endParaRPr lang="fa-IR" sz="2400" b="1" dirty="0" smtClean="0">
              <a:cs typeface="B Nazanin" pitchFamily="2" charset="-78"/>
            </a:endParaRPr>
          </a:p>
          <a:p>
            <a:pPr algn="justLow" rtl="1">
              <a:lnSpc>
                <a:spcPct val="125000"/>
              </a:lnSpc>
            </a:pPr>
            <a:r>
              <a:rPr lang="fa-IR" sz="2400" b="1" dirty="0" smtClean="0">
                <a:cs typeface="B Nazanin" pitchFamily="2" charset="-78"/>
              </a:rPr>
              <a:t>ملاک 2: </a:t>
            </a:r>
            <a:r>
              <a:rPr lang="fa-IR" sz="2400" b="1" u="sng" dirty="0" smtClean="0">
                <a:solidFill>
                  <a:schemeClr val="accent2">
                    <a:lumMod val="50000"/>
                  </a:schemeClr>
                </a:solidFill>
                <a:cs typeface="2 Narm" pitchFamily="2" charset="-78"/>
              </a:rPr>
              <a:t>منابع انرژی</a:t>
            </a:r>
            <a:endParaRPr lang="en-US" sz="2400" b="1" u="sng" dirty="0" smtClean="0">
              <a:solidFill>
                <a:schemeClr val="accent2">
                  <a:lumMod val="50000"/>
                </a:schemeClr>
              </a:solidFill>
              <a:cs typeface="2 Narm" pitchFamily="2" charset="-78"/>
            </a:endParaRPr>
          </a:p>
          <a:p>
            <a:pPr algn="justLow" rtl="1">
              <a:lnSpc>
                <a:spcPct val="125000"/>
              </a:lnSpc>
            </a:pPr>
            <a:r>
              <a:rPr lang="fa-IR" sz="2400" b="1" u="sng" dirty="0" smtClean="0">
                <a:cs typeface="2 Yas" pitchFamily="2" charset="-78"/>
              </a:rPr>
              <a:t>سطح یک</a:t>
            </a:r>
            <a:r>
              <a:rPr lang="fa-IR" sz="2400" b="1" u="sng" dirty="0" smtClean="0">
                <a:cs typeface="B Nazanin" pitchFamily="2" charset="-78"/>
              </a:rPr>
              <a:t>:</a:t>
            </a:r>
            <a:r>
              <a:rPr lang="fa-IR" sz="2400" b="1" dirty="0" smtClean="0">
                <a:cs typeface="B Nazanin" pitchFamily="2" charset="-78"/>
              </a:rPr>
              <a:t> </a:t>
            </a:r>
            <a:r>
              <a:rPr lang="fa-IR" sz="2400" b="1" dirty="0" smtClean="0">
                <a:solidFill>
                  <a:schemeClr val="accent1">
                    <a:lumMod val="75000"/>
                  </a:schemeClr>
                </a:solidFill>
                <a:cs typeface="B Nazanin" pitchFamily="2" charset="-78"/>
              </a:rPr>
              <a:t>منابع مورد استفاده در محیط زندگی خود را می شناسد و به کلاس گزارش می کند.</a:t>
            </a:r>
            <a:endParaRPr lang="en-US" sz="2400" b="1" dirty="0" smtClean="0">
              <a:solidFill>
                <a:schemeClr val="accent1">
                  <a:lumMod val="75000"/>
                </a:schemeClr>
              </a:solidFill>
              <a:cs typeface="B Nazanin" pitchFamily="2" charset="-78"/>
            </a:endParaRPr>
          </a:p>
          <a:p>
            <a:pPr algn="justLow" rtl="1">
              <a:lnSpc>
                <a:spcPct val="125000"/>
              </a:lnSpc>
            </a:pPr>
            <a:r>
              <a:rPr lang="fa-IR" sz="2400" b="1" u="sng" dirty="0" smtClean="0">
                <a:cs typeface="2 Yas" pitchFamily="2" charset="-78"/>
              </a:rPr>
              <a:t>سطح دو</a:t>
            </a:r>
            <a:r>
              <a:rPr lang="fa-IR" sz="2400" b="1" u="sng" dirty="0" smtClean="0">
                <a:cs typeface="B Nazanin" pitchFamily="2" charset="-78"/>
              </a:rPr>
              <a:t>:</a:t>
            </a:r>
            <a:r>
              <a:rPr lang="fa-IR" sz="2400" b="1" dirty="0" smtClean="0">
                <a:cs typeface="B Nazanin" pitchFamily="2" charset="-78"/>
              </a:rPr>
              <a:t> </a:t>
            </a:r>
            <a:r>
              <a:rPr lang="fa-IR" sz="2400" b="1" dirty="0" smtClean="0">
                <a:solidFill>
                  <a:schemeClr val="accent1">
                    <a:lumMod val="75000"/>
                  </a:schemeClr>
                </a:solidFill>
                <a:cs typeface="B Nazanin" pitchFamily="2" charset="-78"/>
              </a:rPr>
              <a:t>منابع انرژی را به دو دسته تجدید پذیر و تجدید ناپذیر تقسیم و مثال هایی برای هر کدام ارائه می دهد.</a:t>
            </a:r>
            <a:endParaRPr lang="en-US" sz="2400" b="1" dirty="0" smtClean="0">
              <a:solidFill>
                <a:schemeClr val="accent1">
                  <a:lumMod val="75000"/>
                </a:schemeClr>
              </a:solidFill>
              <a:cs typeface="B Nazanin" pitchFamily="2" charset="-78"/>
            </a:endParaRPr>
          </a:p>
          <a:p>
            <a:pPr algn="justLow" rtl="1">
              <a:lnSpc>
                <a:spcPct val="125000"/>
              </a:lnSpc>
            </a:pPr>
            <a:r>
              <a:rPr lang="fa-IR" sz="2400" b="1" u="sng" dirty="0" smtClean="0">
                <a:cs typeface="2 Yas" pitchFamily="2" charset="-78"/>
              </a:rPr>
              <a:t>سطح سه </a:t>
            </a:r>
            <a:r>
              <a:rPr lang="fa-IR" sz="2400" b="1" dirty="0" smtClean="0">
                <a:cs typeface="B Nazanin" pitchFamily="2" charset="-78"/>
              </a:rPr>
              <a:t>:</a:t>
            </a:r>
            <a:r>
              <a:rPr lang="fa-IR" sz="2400" b="1" dirty="0" smtClean="0">
                <a:solidFill>
                  <a:schemeClr val="accent1">
                    <a:lumMod val="75000"/>
                  </a:schemeClr>
                </a:solidFill>
                <a:cs typeface="B Nazanin" pitchFamily="2" charset="-78"/>
              </a:rPr>
              <a:t>انرژی های تجدید پذیری را به صورت بهینه، جایگزین انرژی های تجدید ناپذیر پیشنهاد می دهد.</a:t>
            </a:r>
            <a:endParaRPr lang="en-US" sz="2400" b="1" dirty="0" smtClean="0">
              <a:solidFill>
                <a:schemeClr val="accent1">
                  <a:lumMod val="75000"/>
                </a:schemeClr>
              </a:solidFill>
              <a:cs typeface="B Nazanin" pitchFamily="2" charset="-78"/>
            </a:endParaRPr>
          </a:p>
          <a:p>
            <a:endParaRPr lang="fa-IR" dirty="0"/>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blipFill>
            <a:blip r:embed="rId2"/>
            <a:tile tx="0" ty="0" sx="100000" sy="100000" flip="none" algn="tl"/>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634180" y="764024"/>
            <a:ext cx="11046542" cy="5709255"/>
          </a:xfrm>
          <a:prstGeom prst="rect">
            <a:avLst/>
          </a:prstGeom>
          <a:noFill/>
        </p:spPr>
        <p:txBody>
          <a:bodyPr wrap="square" rtlCol="1">
            <a:spAutoFit/>
          </a:bodyPr>
          <a:lstStyle/>
          <a:p>
            <a:pPr algn="justLow" rtl="1">
              <a:lnSpc>
                <a:spcPct val="125000"/>
              </a:lnSpc>
            </a:pPr>
            <a:r>
              <a:rPr lang="fa-IR" sz="2400" b="1" dirty="0" smtClean="0">
                <a:solidFill>
                  <a:schemeClr val="accent1">
                    <a:lumMod val="75000"/>
                  </a:schemeClr>
                </a:solidFill>
                <a:cs typeface="2 Titr" pitchFamily="2" charset="-78"/>
              </a:rPr>
              <a:t>پس از تدوین سطوح عملکردی،تکالیف عملکردی را با توجه به سطح سه عملکرد می نویسیم.</a:t>
            </a:r>
            <a:endParaRPr lang="en-US" sz="2400" b="1" dirty="0" smtClean="0">
              <a:solidFill>
                <a:schemeClr val="accent1">
                  <a:lumMod val="75000"/>
                </a:schemeClr>
              </a:solidFill>
              <a:cs typeface="2 Titr" pitchFamily="2" charset="-78"/>
            </a:endParaRPr>
          </a:p>
          <a:p>
            <a:pPr algn="justLow" rtl="1">
              <a:lnSpc>
                <a:spcPct val="125000"/>
              </a:lnSpc>
            </a:pPr>
            <a:r>
              <a:rPr lang="fa-IR" sz="2400" b="1" u="sng" dirty="0" smtClean="0">
                <a:solidFill>
                  <a:schemeClr val="accent2">
                    <a:lumMod val="75000"/>
                  </a:schemeClr>
                </a:solidFill>
                <a:cs typeface="B Nazanin" pitchFamily="2" charset="-78"/>
              </a:rPr>
              <a:t>تکالیف عملکردی: </a:t>
            </a:r>
          </a:p>
          <a:p>
            <a:pPr algn="justLow" rtl="1">
              <a:lnSpc>
                <a:spcPct val="125000"/>
              </a:lnSpc>
            </a:pPr>
            <a:r>
              <a:rPr lang="fa-IR" sz="2000" b="1" dirty="0" smtClean="0">
                <a:solidFill>
                  <a:schemeClr val="accent4">
                    <a:lumMod val="50000"/>
                  </a:schemeClr>
                </a:solidFill>
                <a:cs typeface="B Nazanin" pitchFamily="2" charset="-78"/>
              </a:rPr>
              <a:t>- از جنس فعالیت یادگیری نیست</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-از جنس سنجش است، چون می خواهد یادگیری را ارزیابی کند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به یاد گیرنده اجازه می دهد که با همه تجربه اش در عرصه عمل یادگیری ظاهر شود.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با استفاده از تکلیف عملکردی فرد را در موقعیتی قرار می دهیم که ببینیم چگونه وی فعالیت یادگیری را انجام می دهد.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از جنس برآیند است نه از جنس فرآیند.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به تعداد فرآگیران پاسخ صحیح وجود دارد. باز هستند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با زندگی واقعی فرآگیران ارتباط برقرار می نمایند.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تولید دانش دارند و اطلاعات جدیدی را به یاد گیرنده انتقال می دهند.</a:t>
            </a:r>
            <a:endParaRPr lang="en-US" sz="2000" b="1" dirty="0" smtClean="0">
              <a:solidFill>
                <a:schemeClr val="accent4">
                  <a:lumMod val="50000"/>
                </a:schemeClr>
              </a:solidFill>
              <a:cs typeface="B Nazanin" pitchFamily="2" charset="-78"/>
            </a:endParaRPr>
          </a:p>
          <a:p>
            <a:pPr algn="justLow" rtl="1">
              <a:lnSpc>
                <a:spcPct val="125000"/>
              </a:lnSpc>
            </a:pPr>
            <a:r>
              <a:rPr lang="fa-IR" sz="2000" b="1" dirty="0" smtClean="0">
                <a:solidFill>
                  <a:schemeClr val="accent4">
                    <a:lumMod val="50000"/>
                  </a:schemeClr>
                </a:solidFill>
                <a:cs typeface="B Nazanin" pitchFamily="2" charset="-78"/>
              </a:rPr>
              <a:t>- طولی اند </a:t>
            </a:r>
          </a:p>
          <a:p>
            <a:pPr algn="justLow" rtl="1">
              <a:lnSpc>
                <a:spcPct val="125000"/>
              </a:lnSpc>
            </a:pPr>
            <a:r>
              <a:rPr lang="fa-IR" sz="2000" b="1" dirty="0" smtClean="0">
                <a:solidFill>
                  <a:schemeClr val="accent4">
                    <a:lumMod val="50000"/>
                  </a:schemeClr>
                </a:solidFill>
                <a:cs typeface="B Nazanin" pitchFamily="2" charset="-78"/>
              </a:rPr>
              <a:t>- در یک بازه زمانی قرار می گیرند و ادامه دارند و تمام نمی شوند.</a:t>
            </a:r>
            <a:endParaRPr lang="en-US" sz="2000" b="1" dirty="0" smtClean="0">
              <a:solidFill>
                <a:schemeClr val="accent4">
                  <a:lumMod val="50000"/>
                </a:schemeClr>
              </a:solidFill>
              <a:cs typeface="B Nazanin" pitchFamily="2" charset="-78"/>
            </a:endParaRPr>
          </a:p>
          <a:p>
            <a:pPr algn="r">
              <a:lnSpc>
                <a:spcPct val="125000"/>
              </a:lnSpc>
            </a:pPr>
            <a:r>
              <a:rPr lang="fa-IR" sz="2000" b="1" dirty="0" smtClean="0">
                <a:solidFill>
                  <a:schemeClr val="accent4">
                    <a:lumMod val="50000"/>
                  </a:schemeClr>
                </a:solidFill>
                <a:cs typeface="B Nazanin" pitchFamily="2" charset="-78"/>
              </a:rPr>
              <a:t>- در تکلیف عملکردی همه دانش آموزان باید موفقیت را تجربه کنند، اما میزان موفقیت از دانش آموزی به دانش آموز دیگر و از موضوع درسی به موضوع درسی دیگر متفاوت است</a:t>
            </a:r>
            <a:r>
              <a:rPr lang="fa-IR" sz="2400" b="1" dirty="0" smtClean="0">
                <a:cs typeface="B Nazanin" pitchFamily="2" charset="-78"/>
              </a:rPr>
              <a:t>.</a:t>
            </a:r>
            <a:endParaRPr lang="fa-IR" sz="2400" b="1" dirty="0">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bg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752168" y="1165123"/>
            <a:ext cx="10825316" cy="3970318"/>
          </a:xfrm>
          <a:prstGeom prst="rect">
            <a:avLst/>
          </a:prstGeom>
          <a:blipFill>
            <a:blip r:embed="rId2"/>
            <a:tile tx="0" ty="0" sx="100000" sy="100000" flip="none" algn="tl"/>
          </a:blipFill>
        </p:spPr>
        <p:txBody>
          <a:bodyPr wrap="square" rtlCol="1">
            <a:spAutoFit/>
          </a:bodyPr>
          <a:lstStyle/>
          <a:p>
            <a:pPr algn="r" rtl="1">
              <a:lnSpc>
                <a:spcPct val="150000"/>
              </a:lnSpc>
            </a:pPr>
            <a:r>
              <a:rPr lang="fa-IR" sz="2400" b="1" u="sng" dirty="0" smtClean="0">
                <a:solidFill>
                  <a:schemeClr val="accent1">
                    <a:lumMod val="75000"/>
                  </a:schemeClr>
                </a:solidFill>
                <a:cs typeface="2 Titr" pitchFamily="2" charset="-78"/>
              </a:rPr>
              <a:t>تکلیف عملکردی:</a:t>
            </a:r>
            <a:endParaRPr lang="en-US" sz="2400" b="1" u="sng" dirty="0" smtClean="0">
              <a:solidFill>
                <a:schemeClr val="accent1">
                  <a:lumMod val="75000"/>
                </a:schemeClr>
              </a:solidFill>
              <a:cs typeface="2 Titr" pitchFamily="2" charset="-78"/>
            </a:endParaRPr>
          </a:p>
          <a:p>
            <a:pPr lvl="0" algn="r" rtl="1">
              <a:lnSpc>
                <a:spcPct val="150000"/>
              </a:lnSpc>
            </a:pPr>
            <a:r>
              <a:rPr lang="fa-IR" sz="2400" b="1" u="sng" dirty="0" smtClean="0">
                <a:solidFill>
                  <a:schemeClr val="accent1">
                    <a:lumMod val="50000"/>
                  </a:schemeClr>
                </a:solidFill>
                <a:cs typeface="2 Narm" pitchFamily="2" charset="-78"/>
              </a:rPr>
              <a:t>1- صرفه جویی :</a:t>
            </a:r>
            <a:r>
              <a:rPr lang="fa-IR" sz="2400" b="1" dirty="0" smtClean="0">
                <a:solidFill>
                  <a:schemeClr val="accent1">
                    <a:lumMod val="50000"/>
                  </a:schemeClr>
                </a:solidFill>
                <a:cs typeface="2 Narm" pitchFamily="2" charset="-78"/>
              </a:rPr>
              <a:t> </a:t>
            </a:r>
            <a:r>
              <a:rPr lang="fa-IR" sz="2400" b="1" dirty="0" smtClean="0">
                <a:solidFill>
                  <a:schemeClr val="accent3">
                    <a:lumMod val="50000"/>
                  </a:schemeClr>
                </a:solidFill>
                <a:cs typeface="B Nazanin" pitchFamily="2" charset="-78"/>
              </a:rPr>
              <a:t>با استفاده از انرژی های تجدید پذیر، اسباب بازی طراحی کند که برق تولید کند.</a:t>
            </a:r>
            <a:endParaRPr lang="en-US" sz="2400" b="1" dirty="0" smtClean="0">
              <a:solidFill>
                <a:schemeClr val="accent3">
                  <a:lumMod val="50000"/>
                </a:schemeClr>
              </a:solidFill>
              <a:cs typeface="B Nazanin" pitchFamily="2" charset="-78"/>
            </a:endParaRPr>
          </a:p>
          <a:p>
            <a:pPr algn="r">
              <a:lnSpc>
                <a:spcPct val="150000"/>
              </a:lnSpc>
            </a:pPr>
            <a:endParaRPr lang="fa-IR" sz="2400" b="1" dirty="0" smtClean="0">
              <a:solidFill>
                <a:schemeClr val="accent4">
                  <a:lumMod val="50000"/>
                </a:schemeClr>
              </a:solidFill>
              <a:cs typeface="B Nazanin" pitchFamily="2" charset="-78"/>
            </a:endParaRPr>
          </a:p>
          <a:p>
            <a:pPr algn="r">
              <a:lnSpc>
                <a:spcPct val="150000"/>
              </a:lnSpc>
            </a:pPr>
            <a:r>
              <a:rPr lang="fa-IR" sz="2400" b="1" u="sng" dirty="0" smtClean="0">
                <a:solidFill>
                  <a:schemeClr val="accent5">
                    <a:lumMod val="50000"/>
                  </a:schemeClr>
                </a:solidFill>
                <a:cs typeface="2 Narm" pitchFamily="2" charset="-78"/>
              </a:rPr>
              <a:t>2</a:t>
            </a:r>
            <a:r>
              <a:rPr lang="fa-IR" sz="2400" b="1" u="sng" dirty="0" smtClean="0">
                <a:solidFill>
                  <a:schemeClr val="accent1">
                    <a:lumMod val="50000"/>
                  </a:schemeClr>
                </a:solidFill>
                <a:cs typeface="2 Narm" pitchFamily="2" charset="-78"/>
              </a:rPr>
              <a:t>- منابع انرژی</a:t>
            </a:r>
            <a:r>
              <a:rPr lang="fa-IR" sz="2400" b="1" u="sng" dirty="0" smtClean="0">
                <a:solidFill>
                  <a:schemeClr val="accent1">
                    <a:lumMod val="50000"/>
                  </a:schemeClr>
                </a:solidFill>
                <a:cs typeface="B Nazanin" pitchFamily="2" charset="-78"/>
              </a:rPr>
              <a:t>: </a:t>
            </a:r>
          </a:p>
          <a:p>
            <a:pPr algn="r">
              <a:lnSpc>
                <a:spcPct val="150000"/>
              </a:lnSpc>
            </a:pPr>
            <a:r>
              <a:rPr lang="fa-IR" sz="2400" b="1" dirty="0" smtClean="0">
                <a:solidFill>
                  <a:schemeClr val="accent4">
                    <a:lumMod val="50000"/>
                  </a:schemeClr>
                </a:solidFill>
                <a:cs typeface="B Nazanin" pitchFamily="2" charset="-78"/>
              </a:rPr>
              <a:t>1</a:t>
            </a:r>
            <a:r>
              <a:rPr lang="fa-IR" sz="2400" b="1" dirty="0" smtClean="0">
                <a:solidFill>
                  <a:schemeClr val="accent3">
                    <a:lumMod val="50000"/>
                  </a:schemeClr>
                </a:solidFill>
                <a:cs typeface="B Nazanin" pitchFamily="2" charset="-78"/>
              </a:rPr>
              <a:t>. ارتباط استفاده از انرژی های تجدید پذیر و تجدید ناپذیر در محیط زیست را بررسی کرده و مثال هایی ارائه دهد.  </a:t>
            </a:r>
          </a:p>
          <a:p>
            <a:pPr algn="r">
              <a:lnSpc>
                <a:spcPct val="150000"/>
              </a:lnSpc>
            </a:pPr>
            <a:r>
              <a:rPr lang="fa-IR" sz="2400" b="1" dirty="0" smtClean="0">
                <a:solidFill>
                  <a:schemeClr val="accent3">
                    <a:lumMod val="50000"/>
                  </a:schemeClr>
                </a:solidFill>
                <a:cs typeface="B Nazanin" pitchFamily="2" charset="-78"/>
              </a:rPr>
              <a:t>2. فعالیت هایی را درباره تاثیر استفاده از منابع انرژی در زندگی روزمره و محیط زیست طراحی کند</a:t>
            </a:r>
            <a:r>
              <a:rPr lang="fa-IR" sz="2400" b="1" dirty="0" smtClean="0">
                <a:solidFill>
                  <a:schemeClr val="accent4">
                    <a:lumMod val="50000"/>
                  </a:schemeClr>
                </a:solidFill>
                <a:cs typeface="B Nazanin" pitchFamily="2" charset="-78"/>
              </a:rPr>
              <a:t>.</a:t>
            </a:r>
            <a:endParaRPr lang="fa-IR" sz="2400" b="1" dirty="0">
              <a:solidFill>
                <a:schemeClr val="accent4">
                  <a:lumMod val="50000"/>
                </a:schemeClr>
              </a:solidFill>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07522"/>
            <a:ext cx="12192000" cy="625047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Down Arrow Callout 7"/>
          <p:cNvSpPr/>
          <p:nvPr/>
        </p:nvSpPr>
        <p:spPr>
          <a:xfrm>
            <a:off x="0" y="-1"/>
            <a:ext cx="12192000" cy="972000"/>
          </a:xfrm>
          <a:prstGeom prst="downArrowCallout">
            <a:avLst/>
          </a:prstGeom>
          <a:solidFill>
            <a:schemeClr val="accent2"/>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sz="4400" dirty="0">
              <a:ln w="0"/>
              <a:solidFill>
                <a:schemeClr val="tx1"/>
              </a:solidFill>
              <a:effectLst>
                <a:outerShdw blurRad="38100" dist="19050" dir="2700000" algn="tl" rotWithShape="0">
                  <a:schemeClr val="dk1">
                    <a:alpha val="40000"/>
                  </a:schemeClr>
                </a:outerShdw>
              </a:effectLst>
              <a:cs typeface="Persian-EntezareZohoor 5 **" panose="00000700000000000000" pitchFamily="2" charset="-78"/>
            </a:endParaRPr>
          </a:p>
        </p:txBody>
      </p:sp>
      <p:sp>
        <p:nvSpPr>
          <p:cNvPr id="3" name="TextBox 2"/>
          <p:cNvSpPr txBox="1"/>
          <p:nvPr/>
        </p:nvSpPr>
        <p:spPr>
          <a:xfrm>
            <a:off x="3501736" y="1183522"/>
            <a:ext cx="8478982" cy="369332"/>
          </a:xfrm>
          <a:prstGeom prst="rect">
            <a:avLst/>
          </a:prstGeom>
          <a:noFill/>
        </p:spPr>
        <p:txBody>
          <a:bodyPr wrap="square" rtlCol="1">
            <a:spAutoFit/>
          </a:bodyPr>
          <a:lstStyle/>
          <a:p>
            <a:pPr algn="r"/>
            <a:endParaRPr lang="fa-IR"/>
          </a:p>
        </p:txBody>
      </p:sp>
      <p:sp>
        <p:nvSpPr>
          <p:cNvPr id="5" name="TextBox 4"/>
          <p:cNvSpPr txBox="1"/>
          <p:nvPr/>
        </p:nvSpPr>
        <p:spPr>
          <a:xfrm>
            <a:off x="604684" y="1371600"/>
            <a:ext cx="11135032" cy="5032147"/>
          </a:xfrm>
          <a:prstGeom prst="rect">
            <a:avLst/>
          </a:prstGeom>
          <a:blipFill>
            <a:blip r:embed="rId2"/>
            <a:tile tx="0" ty="0" sx="100000" sy="100000" flip="none" algn="tl"/>
          </a:blipFill>
        </p:spPr>
        <p:txBody>
          <a:bodyPr wrap="square" rtlCol="1">
            <a:spAutoFit/>
          </a:bodyPr>
          <a:lstStyle/>
          <a:p>
            <a:pPr algn="r" rtl="1">
              <a:lnSpc>
                <a:spcPct val="150000"/>
              </a:lnSpc>
            </a:pPr>
            <a:r>
              <a:rPr lang="fa-IR" sz="2400" b="1" i="1" dirty="0" smtClean="0">
                <a:solidFill>
                  <a:srgbClr val="C00000"/>
                </a:solidFill>
                <a:cs typeface="B Nazanin" pitchFamily="2" charset="-78"/>
              </a:rPr>
              <a:t>مثالی دیگر</a:t>
            </a:r>
            <a:endParaRPr lang="en-US" sz="2400" b="1" i="1" dirty="0" smtClean="0">
              <a:solidFill>
                <a:srgbClr val="C00000"/>
              </a:solidFill>
              <a:cs typeface="B Nazanin" pitchFamily="2" charset="-78"/>
            </a:endParaRPr>
          </a:p>
          <a:p>
            <a:pPr algn="r" rtl="1">
              <a:lnSpc>
                <a:spcPct val="150000"/>
              </a:lnSpc>
            </a:pPr>
            <a:r>
              <a:rPr lang="fa-IR" sz="2400" b="1" dirty="0" smtClean="0">
                <a:solidFill>
                  <a:schemeClr val="accent5">
                    <a:lumMod val="50000"/>
                  </a:schemeClr>
                </a:solidFill>
                <a:cs typeface="B Nazanin" pitchFamily="2" charset="-78"/>
              </a:rPr>
              <a:t>ملاک 1: </a:t>
            </a:r>
            <a:r>
              <a:rPr lang="fa-IR" sz="2400" b="1" dirty="0" smtClean="0">
                <a:solidFill>
                  <a:schemeClr val="accent3">
                    <a:lumMod val="75000"/>
                  </a:schemeClr>
                </a:solidFill>
                <a:cs typeface="2 Esfehan" pitchFamily="2" charset="-78"/>
              </a:rPr>
              <a:t>چرخه زندگی </a:t>
            </a:r>
            <a:endParaRPr lang="en-US" sz="2400" b="1" dirty="0" smtClean="0">
              <a:solidFill>
                <a:schemeClr val="accent3">
                  <a:lumMod val="75000"/>
                </a:schemeClr>
              </a:solidFill>
              <a:cs typeface="2 Esfehan" pitchFamily="2" charset="-78"/>
            </a:endParaRPr>
          </a:p>
          <a:p>
            <a:pPr algn="r" rtl="1">
              <a:lnSpc>
                <a:spcPct val="150000"/>
              </a:lnSpc>
            </a:pPr>
            <a:r>
              <a:rPr lang="fa-IR" sz="2400" b="1" u="sng" dirty="0" smtClean="0">
                <a:solidFill>
                  <a:schemeClr val="accent6">
                    <a:lumMod val="75000"/>
                  </a:schemeClr>
                </a:solidFill>
                <a:cs typeface="2 Yas" pitchFamily="2" charset="-78"/>
              </a:rPr>
              <a:t>سطح عملکرد یک</a:t>
            </a:r>
            <a:r>
              <a:rPr lang="fa-IR" sz="2400" b="1" u="sng" dirty="0" smtClean="0">
                <a:solidFill>
                  <a:schemeClr val="accent6">
                    <a:lumMod val="75000"/>
                  </a:schemeClr>
                </a:solidFill>
                <a:cs typeface="B Nazanin" pitchFamily="2" charset="-78"/>
              </a:rPr>
              <a:t>:</a:t>
            </a:r>
            <a:r>
              <a:rPr lang="fa-IR" sz="2400" b="1" dirty="0" smtClean="0">
                <a:solidFill>
                  <a:schemeClr val="accent5">
                    <a:lumMod val="50000"/>
                  </a:schemeClr>
                </a:solidFill>
                <a:cs typeface="B Nazanin" pitchFamily="2" charset="-78"/>
              </a:rPr>
              <a:t>با مشاهده یک فیلم مربوط به حیات جانوران، چرخه حیات را با ترسیم شکل به نمایش بگذارد.</a:t>
            </a:r>
            <a:endParaRPr lang="en-US" sz="2400" b="1" dirty="0" smtClean="0">
              <a:solidFill>
                <a:schemeClr val="accent5">
                  <a:lumMod val="50000"/>
                </a:schemeClr>
              </a:solidFill>
              <a:cs typeface="B Nazanin" pitchFamily="2" charset="-78"/>
            </a:endParaRPr>
          </a:p>
          <a:p>
            <a:pPr algn="r" rtl="1">
              <a:lnSpc>
                <a:spcPct val="150000"/>
              </a:lnSpc>
            </a:pPr>
            <a:r>
              <a:rPr lang="fa-IR" sz="2400" b="1" u="sng" dirty="0" smtClean="0">
                <a:solidFill>
                  <a:schemeClr val="accent6">
                    <a:lumMod val="75000"/>
                  </a:schemeClr>
                </a:solidFill>
                <a:cs typeface="2 Yas" pitchFamily="2" charset="-78"/>
              </a:rPr>
              <a:t>سطح عملکرد دو: </a:t>
            </a:r>
            <a:r>
              <a:rPr lang="fa-IR" sz="2400" b="1" dirty="0" smtClean="0">
                <a:solidFill>
                  <a:schemeClr val="accent5">
                    <a:lumMod val="50000"/>
                  </a:schemeClr>
                </a:solidFill>
                <a:cs typeface="B Nazanin" pitchFamily="2" charset="-78"/>
              </a:rPr>
              <a:t>با مطالعه شرایط زندگی چند موجود، چرخه حیات آن را با رسم نمودار نمایش دهد.</a:t>
            </a:r>
            <a:endParaRPr lang="en-US" sz="2400" b="1" dirty="0" smtClean="0">
              <a:solidFill>
                <a:schemeClr val="accent5">
                  <a:lumMod val="50000"/>
                </a:schemeClr>
              </a:solidFill>
              <a:cs typeface="B Nazanin" pitchFamily="2" charset="-78"/>
            </a:endParaRPr>
          </a:p>
          <a:p>
            <a:pPr algn="r" rtl="1">
              <a:lnSpc>
                <a:spcPct val="150000"/>
              </a:lnSpc>
            </a:pPr>
            <a:r>
              <a:rPr lang="fa-IR" sz="2400" b="1" u="sng" dirty="0" smtClean="0">
                <a:solidFill>
                  <a:schemeClr val="accent6">
                    <a:lumMod val="75000"/>
                  </a:schemeClr>
                </a:solidFill>
                <a:cs typeface="2 Yas" pitchFamily="2" charset="-78"/>
              </a:rPr>
              <a:t>سطح عملکرد سه</a:t>
            </a:r>
            <a:r>
              <a:rPr lang="fa-IR" sz="2400" b="1" u="sng" dirty="0" smtClean="0">
                <a:solidFill>
                  <a:schemeClr val="accent6">
                    <a:lumMod val="75000"/>
                  </a:schemeClr>
                </a:solidFill>
                <a:cs typeface="B Nazanin" pitchFamily="2" charset="-78"/>
              </a:rPr>
              <a:t>: </a:t>
            </a:r>
            <a:r>
              <a:rPr lang="fa-IR" sz="2400" b="1" dirty="0" smtClean="0">
                <a:solidFill>
                  <a:schemeClr val="accent5">
                    <a:lumMod val="50000"/>
                  </a:schemeClr>
                </a:solidFill>
                <a:cs typeface="B Nazanin" pitchFamily="2" charset="-78"/>
              </a:rPr>
              <a:t>شرایط زندگی چند موجود را که در زیستگاه خود نیستند،مطالعه نموده و گزارش آن را به کلاس ارائه نماید.</a:t>
            </a:r>
            <a:endParaRPr lang="en-US" sz="2400" b="1" dirty="0" smtClean="0">
              <a:solidFill>
                <a:schemeClr val="accent5">
                  <a:lumMod val="50000"/>
                </a:schemeClr>
              </a:solidFill>
              <a:cs typeface="B Nazanin" pitchFamily="2" charset="-78"/>
            </a:endParaRPr>
          </a:p>
          <a:p>
            <a:pPr algn="r">
              <a:lnSpc>
                <a:spcPct val="150000"/>
              </a:lnSpc>
            </a:pPr>
            <a:r>
              <a:rPr lang="fa-IR" sz="2400" b="1" dirty="0" smtClean="0">
                <a:solidFill>
                  <a:schemeClr val="accent2">
                    <a:lumMod val="50000"/>
                  </a:schemeClr>
                </a:solidFill>
                <a:cs typeface="2 Titr" pitchFamily="2" charset="-78"/>
              </a:rPr>
              <a:t>تکلیف عملکردی: </a:t>
            </a:r>
            <a:r>
              <a:rPr lang="fa-IR" sz="2400" b="1" dirty="0" smtClean="0">
                <a:solidFill>
                  <a:schemeClr val="accent5">
                    <a:lumMod val="50000"/>
                  </a:schemeClr>
                </a:solidFill>
                <a:cs typeface="B Nazanin" pitchFamily="2" charset="-78"/>
              </a:rPr>
              <a:t>پس از مشاهده فیلم ،با شناسایی چند شبکه غذایی،روابط موجودات با زیستگاهشان و عوامل تخریب محیط زیست را گزارش کند و راهکارهایی برای محافظت از محیط زیست ارائه دهد.</a:t>
            </a:r>
            <a:endParaRPr lang="fa-IR" sz="2400" b="1" dirty="0">
              <a:solidFill>
                <a:schemeClr val="accent5">
                  <a:lumMod val="50000"/>
                </a:schemeClr>
              </a:solidFill>
              <a:cs typeface="B Nazanin" pitchFamily="2" charset="-78"/>
            </a:endParaRPr>
          </a:p>
        </p:txBody>
      </p:sp>
    </p:spTree>
    <p:extLst>
      <p:ext uri="{BB962C8B-B14F-4D97-AF65-F5344CB8AC3E}">
        <p14:creationId xmlns:p14="http://schemas.microsoft.com/office/powerpoint/2010/main" xmlns="" val="25101037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21338"/>
          </a:xfrm>
          <a:blipFill>
            <a:blip r:embed="rId2"/>
            <a:tile tx="0" ty="0" sx="100000" sy="100000" flip="none" algn="tl"/>
          </a:blipFill>
        </p:spPr>
        <p:txBody>
          <a:bodyPr>
            <a:normAutofit/>
          </a:bodyPr>
          <a:lstStyle/>
          <a:p>
            <a:pPr algn="r">
              <a:lnSpc>
                <a:spcPct val="150000"/>
              </a:lnSpc>
            </a:pPr>
            <a:r>
              <a:rPr lang="fa-IR" sz="2800" b="1" dirty="0" smtClean="0">
                <a:solidFill>
                  <a:srgbClr val="C00000"/>
                </a:solidFill>
                <a:cs typeface="0 Nazanin" pitchFamily="2" charset="-78"/>
              </a:rPr>
              <a:t>گام آخر : فعالیت یادگیری</a:t>
            </a:r>
            <a:r>
              <a:rPr lang="fa-IR" sz="2400" dirty="0" smtClean="0">
                <a:cs typeface="0 Nazanin" pitchFamily="2" charset="-78"/>
              </a:rPr>
              <a:t/>
            </a:r>
            <a:br>
              <a:rPr lang="fa-IR" sz="2400" dirty="0" smtClean="0">
                <a:cs typeface="0 Nazanin" pitchFamily="2" charset="-78"/>
              </a:rPr>
            </a:br>
            <a:r>
              <a:rPr lang="fa-IR" sz="2400" dirty="0" smtClean="0">
                <a:cs typeface="0 Nazanin" pitchFamily="2" charset="-78"/>
              </a:rPr>
              <a:t>در فعالیت یادگیری قرار است فرصتی تدارک ببینیم که یادگیرنده بتواند به قابلیت جدید دست پیدا کند.</a:t>
            </a:r>
            <a:br>
              <a:rPr lang="fa-IR" sz="2400" dirty="0" smtClean="0">
                <a:cs typeface="0 Nazanin" pitchFamily="2" charset="-78"/>
              </a:rPr>
            </a:br>
            <a:r>
              <a:rPr lang="en-US" sz="2400" dirty="0" smtClean="0">
                <a:cs typeface="0 Nazanin" pitchFamily="2" charset="-78"/>
              </a:rPr>
              <a:t> </a:t>
            </a:r>
            <a:r>
              <a:rPr lang="fa-IR" sz="2400" dirty="0" smtClean="0">
                <a:cs typeface="0 Nazanin" pitchFamily="2" charset="-78"/>
              </a:rPr>
              <a:t>فرصتهایی تدارک ببینیم که یادگیرنده یاد بگیرد که چگونه یاد بگیرد.</a:t>
            </a:r>
            <a:br>
              <a:rPr lang="fa-IR" sz="2400" dirty="0" smtClean="0">
                <a:cs typeface="0 Nazanin" pitchFamily="2" charset="-78"/>
              </a:rPr>
            </a:br>
            <a:r>
              <a:rPr lang="en-US" sz="2400" dirty="0" smtClean="0">
                <a:cs typeface="0 Nazanin" pitchFamily="2" charset="-78"/>
              </a:rPr>
              <a:t> </a:t>
            </a:r>
            <a:r>
              <a:rPr lang="fa-IR" sz="2400" dirty="0" smtClean="0">
                <a:cs typeface="0 Nazanin" pitchFamily="2" charset="-78"/>
              </a:rPr>
              <a:t>در فعالیت یادگیری نقطه تمرکز یادگیرنده و فعالیت اوست</a:t>
            </a:r>
            <a:br>
              <a:rPr lang="fa-IR" sz="2400" dirty="0" smtClean="0">
                <a:cs typeface="0 Nazanin" pitchFamily="2" charset="-78"/>
              </a:rPr>
            </a:br>
            <a:r>
              <a:rPr lang="fa-IR" sz="2400" dirty="0" smtClean="0">
                <a:cs typeface="0 Nazanin" pitchFamily="2" charset="-78"/>
              </a:rPr>
              <a:t>کدام راهبرد را اگر یادگیرنده به کار بگیرد می تواند به شایستگی مورد نظر دست پیدا کند</a:t>
            </a:r>
            <a:br>
              <a:rPr lang="fa-IR" sz="2400" dirty="0" smtClean="0">
                <a:cs typeface="0 Nazanin" pitchFamily="2" charset="-78"/>
              </a:rPr>
            </a:br>
            <a:r>
              <a:rPr lang="fa-IR" sz="2400" dirty="0" smtClean="0">
                <a:cs typeface="0 Nazanin" pitchFamily="2" charset="-78"/>
              </a:rPr>
              <a:t>فعالیت یادگیری:</a:t>
            </a:r>
            <a:br>
              <a:rPr lang="fa-IR" sz="2400" dirty="0" smtClean="0">
                <a:cs typeface="0 Nazanin" pitchFamily="2" charset="-78"/>
              </a:rPr>
            </a:br>
            <a:r>
              <a:rPr lang="fa-IR" sz="2400" dirty="0" smtClean="0">
                <a:cs typeface="0 Nazanin" pitchFamily="2" charset="-78"/>
              </a:rPr>
              <a:t>با کاغذهای باطله بازیافتی کاردستی بسازد</a:t>
            </a:r>
            <a:br>
              <a:rPr lang="fa-IR" sz="2400" dirty="0" smtClean="0">
                <a:cs typeface="0 Nazanin" pitchFamily="2" charset="-78"/>
              </a:rPr>
            </a:br>
            <a:r>
              <a:rPr lang="fa-IR" sz="2400" dirty="0" smtClean="0">
                <a:cs typeface="0 Nazanin" pitchFamily="2" charset="-78"/>
              </a:rPr>
              <a:t>فیلمی درباره بازیافت زباله ها پخش کنیم.</a:t>
            </a:r>
            <a:endParaRPr lang="fa-IR" sz="2400" dirty="0">
              <a:cs typeface="0 Nazanin"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 xmlns:p14="http://schemas.microsoft.com/office/powerpoint/2010/main" val="3580374680"/>
              </p:ext>
            </p:extLst>
          </p:nvPr>
        </p:nvGraphicFramePr>
        <p:xfrm>
          <a:off x="609600" y="1600200"/>
          <a:ext cx="1091184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loud Callout 1"/>
          <p:cNvSpPr/>
          <p:nvPr/>
        </p:nvSpPr>
        <p:spPr>
          <a:xfrm>
            <a:off x="4165600" y="609600"/>
            <a:ext cx="7721600" cy="3505200"/>
          </a:xfrm>
          <a:prstGeom prst="cloudCallout">
            <a:avLst/>
          </a:prstGeom>
          <a:solidFill>
            <a:srgbClr val="CC99FF"/>
          </a:solidFill>
          <a:ln>
            <a:solidFill>
              <a:srgbClr val="FF0000"/>
            </a:solidFill>
          </a:ln>
        </p:spPr>
        <p:style>
          <a:lnRef idx="3">
            <a:schemeClr val="lt1"/>
          </a:lnRef>
          <a:fillRef idx="1">
            <a:schemeClr val="accent6"/>
          </a:fillRef>
          <a:effectRef idx="1">
            <a:schemeClr val="accent6"/>
          </a:effectRef>
          <a:fontRef idx="minor">
            <a:schemeClr val="lt1"/>
          </a:fontRef>
        </p:style>
        <p:txBody>
          <a:bodyPr rtlCol="0" anchor="ct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rtl="1"/>
            <a:r>
              <a:rPr lang="fa-IR" sz="30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rPr>
              <a:t>مقدم </a:t>
            </a:r>
            <a:r>
              <a:rPr lang="fa-IR" sz="30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rPr>
              <a:t>اساتید </a:t>
            </a:r>
            <a:r>
              <a:rPr lang="fa-IR" sz="30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rPr>
              <a:t>محترم </a:t>
            </a:r>
            <a:r>
              <a:rPr lang="fa-IR" sz="3000" b="1" cap="all"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rPr>
              <a:t>استان رادرچهارمین کارگاه کارورزی </a:t>
            </a:r>
            <a:r>
              <a:rPr lang="fa-IR" sz="30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rPr>
              <a:t>گرامی میداریم</a:t>
            </a:r>
            <a:endParaRPr lang="en-US" sz="3000" b="1" cap="all"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B Jadid" pitchFamily="2" charset="-78"/>
            </a:endParaRPr>
          </a:p>
        </p:txBody>
      </p:sp>
    </p:spTree>
    <p:extLst>
      <p:ext uri="{BB962C8B-B14F-4D97-AF65-F5344CB8AC3E}">
        <p14:creationId xmlns="" xmlns:p14="http://schemas.microsoft.com/office/powerpoint/2010/main" val="14248455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6277803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2178"/>
            <a:ext cx="12192000" cy="6225822"/>
          </a:xfrm>
          <a:prstGeom prst="rect">
            <a:avLst/>
          </a:prstGeom>
          <a:blipFill>
            <a:blip r:embed="rId2">
              <a:extLst>
                <a:ext uri="{BEBA8EAE-BF5A-486C-A8C5-ECC9F3942E4B}">
                  <a14:imgProps xmlns:a14="http://schemas.microsoft.com/office/drawing/2010/main" xmlns="">
                    <a14:imgLayer r:embed="rId3">
                      <a14:imgEffect>
                        <a14:artisticCrisscrossEtching/>
                      </a14:imgEffect>
                      <a14:imgEffect>
                        <a14:sharpenSoften amount="-50000"/>
                      </a14:imgEffect>
                    </a14:imgLayer>
                  </a14:imgProps>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Down Arrow Callout 3"/>
          <p:cNvSpPr/>
          <p:nvPr/>
        </p:nvSpPr>
        <p:spPr>
          <a:xfrm>
            <a:off x="0" y="0"/>
            <a:ext cx="12192000" cy="997527"/>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4800" dirty="0">
                <a:solidFill>
                  <a:srgbClr val="002060"/>
                </a:solidFill>
                <a:cs typeface="Entezar     &lt;---------" panose="00000700000000000000" pitchFamily="2" charset="-78"/>
              </a:rPr>
              <a:t>| </a:t>
            </a:r>
            <a:r>
              <a:rPr lang="fa-IR" sz="4800" dirty="0" smtClean="0">
                <a:solidFill>
                  <a:srgbClr val="002060"/>
                </a:solidFill>
                <a:cs typeface="Entezar     &lt;---------" panose="00000700000000000000" pitchFamily="2" charset="-78"/>
              </a:rPr>
              <a:t>مرور و یادآوری:</a:t>
            </a:r>
            <a:endParaRPr lang="en-US" sz="4800" i="1" dirty="0">
              <a:solidFill>
                <a:srgbClr val="002060"/>
              </a:solidFill>
              <a:cs typeface="Entezar     &lt;---------" panose="00000700000000000000" pitchFamily="2" charset="-78"/>
            </a:endParaRPr>
          </a:p>
        </p:txBody>
      </p:sp>
      <p:sp>
        <p:nvSpPr>
          <p:cNvPr id="5" name="Rectangle 4"/>
          <p:cNvSpPr/>
          <p:nvPr/>
        </p:nvSpPr>
        <p:spPr>
          <a:xfrm>
            <a:off x="519289" y="1070264"/>
            <a:ext cx="11085689" cy="5369406"/>
          </a:xfrm>
          <a:prstGeom prst="rect">
            <a:avLst/>
          </a:prstGeom>
          <a:solidFill>
            <a:schemeClr val="bg1">
              <a:alpha val="7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sz="2400" dirty="0" smtClean="0">
                <a:solidFill>
                  <a:srgbClr val="002060"/>
                </a:solidFill>
                <a:cs typeface="B Titr" panose="00000700000000000000" pitchFamily="2" charset="-78"/>
              </a:rPr>
              <a:t>- از آنجایی که در کارورزی(4)، اساسی ترین کاری که دانشجویان باید بتوانند در مرحله نخست انجام دهند، طراحی واحد یادگیری و اجرای آن در کلاس درس می باشد، در راستای این دیدگاه مروری بر نظریه سازندگی که مبنای طراحی واحد یادگیری در رویکرد جدید آن می باشد، خواهیم داشت:</a:t>
            </a:r>
          </a:p>
          <a:p>
            <a:pPr algn="just" rtl="1">
              <a:lnSpc>
                <a:spcPct val="150000"/>
              </a:lnSpc>
            </a:pPr>
            <a:endParaRPr lang="fa-IR" sz="2200" dirty="0" smtClean="0">
              <a:solidFill>
                <a:srgbClr val="002060"/>
              </a:solidFill>
              <a:cs typeface="B Titr" panose="00000700000000000000" pitchFamily="2" charset="-78"/>
            </a:endParaRPr>
          </a:p>
          <a:p>
            <a:pPr algn="just" rtl="1">
              <a:lnSpc>
                <a:spcPct val="150000"/>
              </a:lnSpc>
            </a:pPr>
            <a:r>
              <a:rPr lang="en-US" sz="2600" dirty="0" smtClean="0">
                <a:solidFill>
                  <a:schemeClr val="accent2">
                    <a:lumMod val="50000"/>
                  </a:schemeClr>
                </a:solidFill>
                <a:latin typeface="Arbaeen" panose="02000503070000020004" pitchFamily="2" charset="-78"/>
                <a:cs typeface=" persian-kordi" panose="00000400000000000000" pitchFamily="2" charset="-78"/>
              </a:rPr>
              <a:t>Constructivism</a:t>
            </a:r>
            <a:r>
              <a:rPr lang="fa-IR" sz="2600" dirty="0" smtClean="0">
                <a:solidFill>
                  <a:schemeClr val="accent2">
                    <a:lumMod val="50000"/>
                  </a:schemeClr>
                </a:solidFill>
                <a:latin typeface="Arbaeen" panose="02000503070000020004" pitchFamily="2" charset="-78"/>
                <a:cs typeface=" persian-kordi" panose="00000400000000000000" pitchFamily="2" charset="-78"/>
              </a:rPr>
              <a:t> </a:t>
            </a:r>
            <a:r>
              <a:rPr lang="fa-IR" sz="2600" dirty="0" smtClean="0">
                <a:solidFill>
                  <a:schemeClr val="tx1"/>
                </a:solidFill>
                <a:latin typeface="Arbaeen" panose="02000503070000020004" pitchFamily="2" charset="-78"/>
                <a:cs typeface="B Titr" panose="00000700000000000000" pitchFamily="2" charset="-78"/>
              </a:rPr>
              <a:t>به معنی سازندگی و ساختن گرایی است و منظور ساختن دانش است؛ که گاهی اوقات با ساختارگرایی(</a:t>
            </a:r>
            <a:r>
              <a:rPr lang="en-US" sz="2600" dirty="0" smtClean="0">
                <a:solidFill>
                  <a:schemeClr val="tx1"/>
                </a:solidFill>
                <a:latin typeface="Arbaeen" panose="02000503070000020004" pitchFamily="2" charset="-78"/>
                <a:cs typeface="B Titr" panose="00000700000000000000" pitchFamily="2" charset="-78"/>
              </a:rPr>
              <a:t>structuralism</a:t>
            </a:r>
            <a:r>
              <a:rPr lang="fa-IR" sz="2600" dirty="0" smtClean="0">
                <a:solidFill>
                  <a:schemeClr val="tx1"/>
                </a:solidFill>
                <a:latin typeface="Arbaeen" panose="02000503070000020004" pitchFamily="2" charset="-78"/>
                <a:cs typeface="B Titr" panose="00000700000000000000" pitchFamily="2" charset="-78"/>
              </a:rPr>
              <a:t>) یا (ساختارگرایی) تداخل معنایی دارد. ساختارگرایی به منظور شناسایی ساختمان یا اجزای تشکیل دهنده ذهن و هشیاری به وجود آمد.</a:t>
            </a:r>
            <a:endParaRPr lang="fa-IR" sz="2600" dirty="0">
              <a:solidFill>
                <a:schemeClr val="accent2">
                  <a:lumMod val="50000"/>
                </a:schemeClr>
              </a:solidFill>
              <a:latin typeface="Arbaeen" panose="02000503070000020004" pitchFamily="2" charset="-78"/>
              <a:cs typeface=" persian-kordi" panose="00000400000000000000" pitchFamily="2" charset="-78"/>
            </a:endParaRPr>
          </a:p>
        </p:txBody>
      </p:sp>
    </p:spTree>
    <p:extLst>
      <p:ext uri="{BB962C8B-B14F-4D97-AF65-F5344CB8AC3E}">
        <p14:creationId xmlns:p14="http://schemas.microsoft.com/office/powerpoint/2010/main" xmlns="" val="304911289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2178"/>
            <a:ext cx="12192000" cy="6225822"/>
          </a:xfrm>
          <a:prstGeom prst="rect">
            <a:avLst/>
          </a:prstGeom>
          <a:blipFill>
            <a:blip r:embed="rId2">
              <a:extLst>
                <a:ext uri="{BEBA8EAE-BF5A-486C-A8C5-ECC9F3942E4B}">
                  <a14:imgProps xmlns:a14="http://schemas.microsoft.com/office/drawing/2010/main" xmlns="">
                    <a14:imgLayer r:embed="rId3">
                      <a14:imgEffect>
                        <a14:artisticCrisscrossEtching/>
                      </a14:imgEffect>
                      <a14:imgEffect>
                        <a14:sharpenSoften amount="-50000"/>
                      </a14:imgEffect>
                    </a14:imgLayer>
                  </a14:imgProps>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Down Arrow Callout 3"/>
          <p:cNvSpPr/>
          <p:nvPr/>
        </p:nvSpPr>
        <p:spPr>
          <a:xfrm>
            <a:off x="0" y="0"/>
            <a:ext cx="12192000" cy="997527"/>
          </a:xfrm>
          <a:prstGeom prst="downArrowCallou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sz="4800" i="1" dirty="0">
              <a:solidFill>
                <a:srgbClr val="002060"/>
              </a:solidFill>
              <a:cs typeface="Entezar     &lt;---------" panose="00000700000000000000" pitchFamily="2" charset="-78"/>
            </a:endParaRPr>
          </a:p>
        </p:txBody>
      </p:sp>
      <p:sp>
        <p:nvSpPr>
          <p:cNvPr id="5" name="Rectangle 4"/>
          <p:cNvSpPr/>
          <p:nvPr/>
        </p:nvSpPr>
        <p:spPr>
          <a:xfrm>
            <a:off x="498507" y="1070264"/>
            <a:ext cx="11139311" cy="5369406"/>
          </a:xfrm>
          <a:prstGeom prst="rect">
            <a:avLst/>
          </a:prstGeom>
          <a:solidFill>
            <a:schemeClr val="bg1">
              <a:lumMod val="95000"/>
              <a:alpha val="7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3200" b="1" dirty="0" smtClean="0">
                <a:solidFill>
                  <a:schemeClr val="tx1"/>
                </a:solidFill>
                <a:cs typeface="B Nazanin" panose="00000400000000000000" pitchFamily="2" charset="-78"/>
              </a:rPr>
              <a:t>یکی از اصول زیر بنایی مکتب ساختن گرایی این است که «یادگیری معنی دار زمانی رخ می دهد که یادگیرندگان از اندیشه ها و تجارب خود تفسیرهای شخصی به عمل می آورند. این رویکرد یادگیری در ساختن گرایی با رویکرد یادگیری در رفتارگرایی متفاوت است» که دانش را مستقل از یادگیرنده می دانستند و یادگیری را عبارت از انتقال این دانش از جهان بیرون به درون یادگیرنده قلمداد می کردند.</a:t>
            </a:r>
          </a:p>
          <a:p>
            <a:pPr algn="just" rtl="1"/>
            <a:endParaRPr lang="fa-IR" sz="2800" dirty="0">
              <a:solidFill>
                <a:schemeClr val="tx1"/>
              </a:solidFill>
              <a:latin typeface="Arbaeen" panose="02000503070000020004" pitchFamily="2" charset="-78"/>
              <a:cs typeface="B Nazanin" panose="00000400000000000000" pitchFamily="2" charset="-78"/>
            </a:endParaRPr>
          </a:p>
          <a:p>
            <a:pPr algn="just" rtl="1"/>
            <a:r>
              <a:rPr lang="fa-IR" sz="3600" dirty="0" smtClean="0">
                <a:solidFill>
                  <a:schemeClr val="tx1"/>
                </a:solidFill>
                <a:latin typeface="Arbaeen" panose="02000503070000020004" pitchFamily="2" charset="-78"/>
                <a:cs typeface="B Titr" panose="00000700000000000000" pitchFamily="2" charset="-78"/>
              </a:rPr>
              <a:t>به همین دلیل رویکرد ساختن گرایی در عصر حاضر دارای جذابیت های فراوان برای متخصصان حوزه آموزش و یادگیری می باشد.</a:t>
            </a:r>
          </a:p>
        </p:txBody>
      </p:sp>
    </p:spTree>
    <p:extLst>
      <p:ext uri="{BB962C8B-B14F-4D97-AF65-F5344CB8AC3E}">
        <p14:creationId xmlns:p14="http://schemas.microsoft.com/office/powerpoint/2010/main" xmlns="" val="44658892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
            <a:ext cx="12192000" cy="6858000"/>
          </a:xfrm>
          <a:prstGeom prst="rect">
            <a:avLst/>
          </a:prstGeom>
          <a:blipFill>
            <a:blip r:embed="rId2">
              <a:extLst>
                <a:ext uri="{BEBA8EAE-BF5A-486C-A8C5-ECC9F3942E4B}">
                  <a14:imgProps xmlns:a14="http://schemas.microsoft.com/office/drawing/2010/main" xmlns="">
                    <a14:imgLayer r:embed="rId3">
                      <a14:imgEffect>
                        <a14:artisticMosiaicBubbles/>
                      </a14:imgEffect>
                      <a14:imgEffect>
                        <a14:sharpenSoften amount="-50000"/>
                      </a14:imgEffect>
                    </a14:imgLayer>
                  </a14:imgProps>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Folded Corner 12"/>
          <p:cNvSpPr/>
          <p:nvPr/>
        </p:nvSpPr>
        <p:spPr>
          <a:xfrm>
            <a:off x="218209" y="166904"/>
            <a:ext cx="11793681" cy="6597577"/>
          </a:xfrm>
          <a:prstGeom prst="foldedCorner">
            <a:avLst/>
          </a:prstGeom>
          <a:solidFill>
            <a:schemeClr val="tx1">
              <a:alpha val="7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endParaRPr lang="fa-IR" sz="3600" b="1" dirty="0" smtClean="0">
              <a:ln w="22225">
                <a:solidFill>
                  <a:schemeClr val="accent2"/>
                </a:solidFill>
                <a:prstDash val="solid"/>
              </a:ln>
              <a:solidFill>
                <a:schemeClr val="tx1"/>
              </a:solidFill>
              <a:cs typeface="B Nazanin" panose="00000400000000000000" pitchFamily="2" charset="-78"/>
            </a:endParaRPr>
          </a:p>
          <a:p>
            <a:pPr algn="just" rtl="1"/>
            <a:r>
              <a:rPr lang="fa-IR" sz="3600" b="1" dirty="0" smtClean="0">
                <a:ln w="22225">
                  <a:solidFill>
                    <a:schemeClr val="accent2"/>
                  </a:solidFill>
                  <a:prstDash val="solid"/>
                </a:ln>
                <a:solidFill>
                  <a:schemeClr val="tx1"/>
                </a:solidFill>
                <a:cs typeface="B Nazanin" panose="00000400000000000000" pitchFamily="2" charset="-78"/>
              </a:rPr>
              <a:t>در سال 1932 اندیشمندی به نام بارتلت از گروهی از دانش آموزان خواست که داستان کوتاهی را بخوانند و آنچه را که از داستان ها به یاد می آورند، بنویسند.</a:t>
            </a:r>
          </a:p>
          <a:p>
            <a:pPr algn="just" rtl="1"/>
            <a:r>
              <a:rPr lang="fa-IR" sz="3600" b="1" dirty="0" smtClean="0">
                <a:ln w="22225">
                  <a:solidFill>
                    <a:schemeClr val="accent2"/>
                  </a:solidFill>
                  <a:prstDash val="solid"/>
                </a:ln>
                <a:solidFill>
                  <a:schemeClr val="tx1"/>
                </a:solidFill>
                <a:cs typeface="B Nazanin" panose="00000400000000000000" pitchFamily="2" charset="-78"/>
              </a:rPr>
              <a:t>او نتیجه گرفت که موقعی که داستانی را می خوانیم، به کمک ربط دادن به ساخت های شناختی موجودمان، آن را درک می کنیم، هرچند ممکن است که همان معنای مورد نظر نویسنده نباشد.</a:t>
            </a:r>
          </a:p>
          <a:p>
            <a:pPr algn="just" rtl="1"/>
            <a:endParaRPr lang="fa-IR" sz="3600" b="1" dirty="0" smtClean="0">
              <a:ln w="22225">
                <a:solidFill>
                  <a:schemeClr val="accent2"/>
                </a:solidFill>
                <a:prstDash val="solid"/>
              </a:ln>
              <a:solidFill>
                <a:schemeClr val="tx1"/>
              </a:solidFill>
              <a:cs typeface="B Nazanin" panose="00000400000000000000" pitchFamily="2" charset="-78"/>
            </a:endParaRPr>
          </a:p>
          <a:p>
            <a:pPr algn="just" rtl="1"/>
            <a:r>
              <a:rPr lang="fa-IR" sz="3600" b="1" dirty="0">
                <a:ln w="22225">
                  <a:solidFill>
                    <a:schemeClr val="accent2"/>
                  </a:solidFill>
                  <a:prstDash val="solid"/>
                </a:ln>
                <a:solidFill>
                  <a:schemeClr val="accent5">
                    <a:lumMod val="50000"/>
                  </a:schemeClr>
                </a:solidFill>
                <a:cs typeface="B Nazanin" panose="00000400000000000000" pitchFamily="2" charset="-78"/>
              </a:rPr>
              <a:t> </a:t>
            </a:r>
            <a:r>
              <a:rPr lang="fa-IR" sz="3300" dirty="0" smtClean="0">
                <a:ln w="22225">
                  <a:solidFill>
                    <a:schemeClr val="accent2"/>
                  </a:solidFill>
                  <a:prstDash val="solid"/>
                </a:ln>
                <a:solidFill>
                  <a:schemeClr val="accent5">
                    <a:lumMod val="50000"/>
                  </a:schemeClr>
                </a:solidFill>
                <a:cs typeface="B Titr" panose="00000700000000000000" pitchFamily="2" charset="-78"/>
              </a:rPr>
              <a:t>به عبارت دیگر افراد مختلف در شرایط به ظاهر یکسان، برداشت های متفاوتی کسب می کنند و دانش هیچکس دقیقاً مانند دانش فرد دیگری نیست. در نتیجه ماهیت اصلی دانش کسی را هرگز نمی توان به فرد دیگر منتقل کرد.</a:t>
            </a:r>
            <a:endParaRPr lang="fa-IR" sz="3300" dirty="0">
              <a:solidFill>
                <a:schemeClr val="accent5">
                  <a:lumMod val="50000"/>
                </a:schemeClr>
              </a:solidFill>
              <a:cs typeface="B Titr" panose="00000700000000000000" pitchFamily="2" charset="-78"/>
            </a:endParaRPr>
          </a:p>
        </p:txBody>
      </p:sp>
    </p:spTree>
    <p:extLst>
      <p:ext uri="{BB962C8B-B14F-4D97-AF65-F5344CB8AC3E}">
        <p14:creationId xmlns:p14="http://schemas.microsoft.com/office/powerpoint/2010/main" xmlns="" val="239628464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
            <a:ext cx="12192000" cy="6858000"/>
          </a:xfrm>
          <a:prstGeom prst="rect">
            <a:avLst/>
          </a:prstGeom>
          <a:blipFill>
            <a:blip r:embed="rId2">
              <a:extLst>
                <a:ext uri="{BEBA8EAE-BF5A-486C-A8C5-ECC9F3942E4B}">
                  <a14:imgProps xmlns:a14="http://schemas.microsoft.com/office/drawing/2010/main" xmlns="">
                    <a14:imgLayer r:embed="rId3">
                      <a14:imgEffect>
                        <a14:artisticMosiaicBubbles/>
                      </a14:imgEffect>
                      <a14:imgEffect>
                        <a14:sharpenSoften amount="-50000"/>
                      </a14:imgEffect>
                    </a14:imgLayer>
                  </a14:imgProps>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Folded Corner 12"/>
          <p:cNvSpPr/>
          <p:nvPr/>
        </p:nvSpPr>
        <p:spPr>
          <a:xfrm>
            <a:off x="199159" y="966680"/>
            <a:ext cx="11793681" cy="4924641"/>
          </a:xfrm>
          <a:prstGeom prst="foldedCorner">
            <a:avLst/>
          </a:prstGeom>
          <a:solidFill>
            <a:schemeClr val="bg2">
              <a:alpha val="7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3600" dirty="0" smtClean="0">
                <a:ln w="22225">
                  <a:solidFill>
                    <a:schemeClr val="tx1"/>
                  </a:solidFill>
                  <a:prstDash val="solid"/>
                </a:ln>
                <a:solidFill>
                  <a:schemeClr val="tx1"/>
                </a:solidFill>
                <a:cs typeface="B Nazanin" panose="00000400000000000000" pitchFamily="2" charset="-78"/>
              </a:rPr>
              <a:t>به باور پیروان این نظریه آموزش مدرسه ای عمدتاً باید آنچه را که در موقعیت های واقعی زندگی اتفاق می افتد الگو قرار دهد. مدرسه یک محیط مصنوعی است و به دانش های انتزاعی غیرقابل استفاده در زندگی واقعی محدود می شود.</a:t>
            </a:r>
          </a:p>
          <a:p>
            <a:pPr algn="just" rtl="1"/>
            <a:endParaRPr lang="fa-IR" sz="3600" dirty="0" smtClean="0">
              <a:ln w="22225">
                <a:solidFill>
                  <a:schemeClr val="tx1"/>
                </a:solidFill>
                <a:prstDash val="solid"/>
              </a:ln>
              <a:solidFill>
                <a:schemeClr val="tx1"/>
              </a:solidFill>
              <a:cs typeface="B Nazanin" panose="00000400000000000000" pitchFamily="2" charset="-78"/>
            </a:endParaRPr>
          </a:p>
          <a:p>
            <a:pPr algn="just" rtl="1"/>
            <a:endParaRPr lang="fa-IR" sz="3600" dirty="0">
              <a:ln w="22225">
                <a:solidFill>
                  <a:schemeClr val="tx1"/>
                </a:solidFill>
                <a:prstDash val="solid"/>
              </a:ln>
              <a:solidFill>
                <a:schemeClr val="tx1"/>
              </a:solidFill>
              <a:cs typeface="B Nazanin" panose="00000400000000000000" pitchFamily="2" charset="-78"/>
            </a:endParaRPr>
          </a:p>
          <a:p>
            <a:pPr algn="just" rtl="1"/>
            <a:r>
              <a:rPr lang="fa-IR" sz="3600" dirty="0" smtClean="0">
                <a:ln w="22225">
                  <a:solidFill>
                    <a:schemeClr val="tx1"/>
                  </a:solidFill>
                  <a:prstDash val="solid"/>
                </a:ln>
                <a:solidFill>
                  <a:schemeClr val="tx1"/>
                </a:solidFill>
                <a:cs typeface="B Nazanin" panose="00000400000000000000" pitchFamily="2" charset="-78"/>
              </a:rPr>
              <a:t>- پیروان ساختن گرایی، الگوهای یادگیری مبتنی بر آموزش انتقالی و نمایشی را رد می کنند و بر آموزش مبتنی بر بحث گروهی تأکید می ورزند.</a:t>
            </a:r>
            <a:endParaRPr lang="fa-IR" sz="3300" dirty="0">
              <a:ln w="22225">
                <a:solidFill>
                  <a:schemeClr val="tx1"/>
                </a:solidFill>
                <a:prstDash val="solid"/>
              </a:ln>
              <a:solidFill>
                <a:schemeClr val="tx1"/>
              </a:solidFill>
              <a:cs typeface="B Titr" panose="00000700000000000000" pitchFamily="2" charset="-78"/>
            </a:endParaRPr>
          </a:p>
        </p:txBody>
      </p:sp>
    </p:spTree>
    <p:extLst>
      <p:ext uri="{BB962C8B-B14F-4D97-AF65-F5344CB8AC3E}">
        <p14:creationId xmlns:p14="http://schemas.microsoft.com/office/powerpoint/2010/main" xmlns="" val="247776951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1148"/>
            <a:ext cx="12192000" cy="6858000"/>
          </a:xfrm>
          <a:prstGeom prst="rect">
            <a:avLst/>
          </a:prstGeom>
          <a:blipFill dpi="0" rotWithShape="1">
            <a:blip r:embed="rId2">
              <a:alphaModFix amt="50000"/>
            </a:blip>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Folded Corner 12"/>
          <p:cNvSpPr/>
          <p:nvPr/>
        </p:nvSpPr>
        <p:spPr>
          <a:xfrm>
            <a:off x="199159" y="617158"/>
            <a:ext cx="11793681" cy="5601388"/>
          </a:xfrm>
          <a:prstGeom prst="foldedCorner">
            <a:avLst/>
          </a:prstGeom>
          <a:solidFill>
            <a:schemeClr val="bg2">
              <a:alpha val="7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sz="3200" dirty="0" smtClean="0">
                <a:ln w="22225">
                  <a:solidFill>
                    <a:schemeClr val="tx1"/>
                  </a:solidFill>
                  <a:prstDash val="solid"/>
                </a:ln>
                <a:solidFill>
                  <a:schemeClr val="tx1"/>
                </a:solidFill>
                <a:cs typeface="B Titr" panose="00000700000000000000" pitchFamily="2" charset="-78"/>
              </a:rPr>
              <a:t>کارورزی«4» بر مبنای سند تحول بنیادین آموزش و پرورش و هدف عملیاتی</a:t>
            </a:r>
            <a:r>
              <a:rPr lang="fa-IR" sz="3200" b="1" u="sng" dirty="0" smtClean="0">
                <a:ln w="22225">
                  <a:solidFill>
                    <a:schemeClr val="tx1"/>
                  </a:solidFill>
                  <a:prstDash val="solid"/>
                </a:ln>
                <a:solidFill>
                  <a:schemeClr val="tx1"/>
                </a:solidFill>
                <a:effectLst>
                  <a:outerShdw blurRad="38100" dist="38100" dir="2700000" algn="tl">
                    <a:srgbClr val="000000">
                      <a:alpha val="43137"/>
                    </a:srgbClr>
                  </a:outerShdw>
                </a:effectLst>
                <a:cs typeface="B Titr" panose="00000700000000000000" pitchFamily="2" charset="-78"/>
              </a:rPr>
              <a:t>11</a:t>
            </a:r>
            <a:r>
              <a:rPr lang="fa-IR" sz="3200" dirty="0" smtClean="0">
                <a:ln w="22225">
                  <a:solidFill>
                    <a:schemeClr val="tx1"/>
                  </a:solidFill>
                  <a:prstDash val="solid"/>
                </a:ln>
                <a:solidFill>
                  <a:schemeClr val="tx1"/>
                </a:solidFill>
                <a:cs typeface="B Titr" panose="00000700000000000000" pitchFamily="2" charset="-78"/>
              </a:rPr>
              <a:t>، راهکار</a:t>
            </a:r>
            <a:r>
              <a:rPr lang="fa-IR" sz="3200" b="1" u="sng" dirty="0" smtClean="0">
                <a:ln w="22225">
                  <a:solidFill>
                    <a:schemeClr val="tx1"/>
                  </a:solidFill>
                  <a:prstDash val="solid"/>
                </a:ln>
                <a:solidFill>
                  <a:schemeClr val="tx1"/>
                </a:solidFill>
                <a:effectLst>
                  <a:outerShdw blurRad="38100" dist="38100" dir="2700000" algn="tl">
                    <a:srgbClr val="000000">
                      <a:alpha val="43137"/>
                    </a:srgbClr>
                  </a:outerShdw>
                </a:effectLst>
                <a:cs typeface="B Titr" panose="00000700000000000000" pitchFamily="2" charset="-78"/>
              </a:rPr>
              <a:t>6</a:t>
            </a:r>
            <a:r>
              <a:rPr lang="fa-IR" sz="3200" dirty="0" smtClean="0">
                <a:ln w="22225">
                  <a:solidFill>
                    <a:schemeClr val="tx1"/>
                  </a:solidFill>
                  <a:prstDash val="solid"/>
                </a:ln>
                <a:solidFill>
                  <a:schemeClr val="tx1"/>
                </a:solidFill>
                <a:cs typeface="B Titr" panose="00000700000000000000" pitchFamily="2" charset="-78"/>
              </a:rPr>
              <a:t> تنظیم شده است.</a:t>
            </a:r>
          </a:p>
          <a:p>
            <a:pPr algn="just" rtl="1"/>
            <a:endParaRPr lang="fa-IR" sz="3600" dirty="0" smtClean="0">
              <a:ln w="22225">
                <a:solidFill>
                  <a:schemeClr val="tx1"/>
                </a:solidFill>
                <a:prstDash val="solid"/>
              </a:ln>
              <a:solidFill>
                <a:schemeClr val="tx1"/>
              </a:solidFill>
              <a:cs typeface="B Nazanin" panose="00000400000000000000" pitchFamily="2" charset="-78"/>
            </a:endParaRPr>
          </a:p>
          <a:p>
            <a:pPr algn="just" rtl="1"/>
            <a:r>
              <a:rPr lang="fa-IR" sz="3200" dirty="0" smtClean="0">
                <a:ln w="22225">
                  <a:solidFill>
                    <a:schemeClr val="tx1"/>
                  </a:solidFill>
                  <a:prstDash val="solid"/>
                </a:ln>
                <a:solidFill>
                  <a:srgbClr val="00B0F0"/>
                </a:solidFill>
                <a:cs typeface="B Titr" panose="00000700000000000000" pitchFamily="2" charset="-78"/>
              </a:rPr>
              <a:t>راهکار</a:t>
            </a:r>
            <a:r>
              <a:rPr lang="fa-IR" sz="3200" b="1" u="sng" dirty="0" smtClean="0">
                <a:ln w="22225">
                  <a:solidFill>
                    <a:schemeClr val="tx1"/>
                  </a:solidFill>
                  <a:prstDash val="solid"/>
                </a:ln>
                <a:solidFill>
                  <a:srgbClr val="00B0F0"/>
                </a:solidFill>
                <a:effectLst>
                  <a:outerShdw blurRad="38100" dist="38100" dir="2700000" algn="tl">
                    <a:srgbClr val="000000">
                      <a:alpha val="43137"/>
                    </a:srgbClr>
                  </a:outerShdw>
                </a:effectLst>
                <a:cs typeface="B Titr" panose="00000700000000000000" pitchFamily="2" charset="-78"/>
              </a:rPr>
              <a:t>6:</a:t>
            </a:r>
            <a:r>
              <a:rPr lang="fa-IR" sz="3200" dirty="0" smtClean="0">
                <a:ln w="22225">
                  <a:solidFill>
                    <a:schemeClr val="tx1"/>
                  </a:solidFill>
                  <a:prstDash val="solid"/>
                </a:ln>
                <a:solidFill>
                  <a:schemeClr val="tx1"/>
                </a:solidFill>
                <a:cs typeface="B Nazanin" panose="00000400000000000000" pitchFamily="2" charset="-78"/>
              </a:rPr>
              <a:t> استقرار ساز وکارهای ارتقای توانمندی های معلمان برای مشارکت مؤثر آنان در برنامه ریزی درسی در سطح مدرسه، به ویژه ساز و کارهایی که به تقویت هویت حرفه ای آنان می انجامد.</a:t>
            </a:r>
          </a:p>
          <a:p>
            <a:pPr algn="just" rtl="1"/>
            <a:endParaRPr lang="fa-IR" sz="3200" dirty="0">
              <a:ln w="22225">
                <a:solidFill>
                  <a:schemeClr val="tx1"/>
                </a:solidFill>
                <a:prstDash val="solid"/>
              </a:ln>
              <a:solidFill>
                <a:schemeClr val="tx1"/>
              </a:solidFill>
              <a:cs typeface="B Nazanin" panose="00000400000000000000" pitchFamily="2" charset="-78"/>
            </a:endParaRPr>
          </a:p>
          <a:p>
            <a:pPr algn="just" rtl="1"/>
            <a:endParaRPr lang="fa-IR" sz="3300" dirty="0">
              <a:ln w="22225">
                <a:solidFill>
                  <a:schemeClr val="tx1"/>
                </a:solidFill>
                <a:prstDash val="solid"/>
              </a:ln>
              <a:solidFill>
                <a:schemeClr val="tx1"/>
              </a:solidFill>
              <a:cs typeface="B Titr" panose="00000700000000000000" pitchFamily="2" charset="-78"/>
            </a:endParaRPr>
          </a:p>
        </p:txBody>
      </p:sp>
      <p:sp>
        <p:nvSpPr>
          <p:cNvPr id="2" name="Right Arrow 1"/>
          <p:cNvSpPr/>
          <p:nvPr/>
        </p:nvSpPr>
        <p:spPr>
          <a:xfrm rot="20296940">
            <a:off x="1501340" y="4538298"/>
            <a:ext cx="378231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fa-IR"/>
          </a:p>
        </p:txBody>
      </p:sp>
      <p:sp>
        <p:nvSpPr>
          <p:cNvPr id="3" name="TextBox 2"/>
          <p:cNvSpPr txBox="1"/>
          <p:nvPr/>
        </p:nvSpPr>
        <p:spPr>
          <a:xfrm rot="20254192">
            <a:off x="2736894" y="3931016"/>
            <a:ext cx="2007220" cy="307777"/>
          </a:xfrm>
          <a:prstGeom prst="rect">
            <a:avLst/>
          </a:prstGeom>
          <a:noFill/>
        </p:spPr>
        <p:txBody>
          <a:bodyPr wrap="square" rtlCol="1">
            <a:spAutoFit/>
          </a:bodyPr>
          <a:lstStyle/>
          <a:p>
            <a:pPr algn="ctr" rtl="1"/>
            <a:r>
              <a:rPr lang="fa-IR" sz="1400" b="1" dirty="0" smtClean="0">
                <a:cs typeface="B Nazanin" panose="00000400000000000000" pitchFamily="2" charset="-78"/>
              </a:rPr>
              <a:t>طراحی برنامه در پایه تحصیلی</a:t>
            </a:r>
            <a:endParaRPr lang="fa-IR" sz="1400" b="1" dirty="0">
              <a:cs typeface="B Nazanin" panose="00000400000000000000" pitchFamily="2" charset="-78"/>
            </a:endParaRPr>
          </a:p>
        </p:txBody>
      </p:sp>
      <p:sp>
        <p:nvSpPr>
          <p:cNvPr id="6" name="TextBox 5"/>
          <p:cNvSpPr txBox="1"/>
          <p:nvPr/>
        </p:nvSpPr>
        <p:spPr>
          <a:xfrm rot="20254192">
            <a:off x="639549" y="4793788"/>
            <a:ext cx="2007220" cy="307777"/>
          </a:xfrm>
          <a:prstGeom prst="rect">
            <a:avLst/>
          </a:prstGeom>
          <a:noFill/>
        </p:spPr>
        <p:txBody>
          <a:bodyPr wrap="square" rtlCol="1">
            <a:spAutoFit/>
          </a:bodyPr>
          <a:lstStyle/>
          <a:p>
            <a:pPr algn="ctr" rtl="1"/>
            <a:r>
              <a:rPr lang="fa-IR" sz="1400" b="1" dirty="0" smtClean="0">
                <a:cs typeface="B Nazanin" panose="00000400000000000000" pitchFamily="2" charset="-78"/>
              </a:rPr>
              <a:t>طرح درس روزانه</a:t>
            </a:r>
            <a:endParaRPr lang="fa-IR" sz="1400" b="1" dirty="0">
              <a:cs typeface="B Nazanin" panose="00000400000000000000" pitchFamily="2" charset="-78"/>
            </a:endParaRPr>
          </a:p>
        </p:txBody>
      </p:sp>
      <p:sp>
        <p:nvSpPr>
          <p:cNvPr id="8" name="TextBox 7"/>
          <p:cNvSpPr txBox="1"/>
          <p:nvPr/>
        </p:nvSpPr>
        <p:spPr>
          <a:xfrm rot="20254192">
            <a:off x="3922454" y="4637013"/>
            <a:ext cx="2007220" cy="307777"/>
          </a:xfrm>
          <a:prstGeom prst="rect">
            <a:avLst/>
          </a:prstGeom>
          <a:noFill/>
        </p:spPr>
        <p:txBody>
          <a:bodyPr wrap="square" rtlCol="1">
            <a:spAutoFit/>
          </a:bodyPr>
          <a:lstStyle/>
          <a:p>
            <a:pPr algn="ctr" rtl="1"/>
            <a:r>
              <a:rPr lang="fa-IR" sz="1400" b="1" dirty="0" smtClean="0">
                <a:cs typeface="B Nazanin" panose="00000400000000000000" pitchFamily="2" charset="-78"/>
              </a:rPr>
              <a:t>طراحی برنامه در سطح مدرسه</a:t>
            </a:r>
            <a:endParaRPr lang="fa-IR" sz="1400" b="1" dirty="0">
              <a:cs typeface="B Nazanin" panose="00000400000000000000" pitchFamily="2" charset="-78"/>
            </a:endParaRPr>
          </a:p>
        </p:txBody>
      </p:sp>
      <p:sp>
        <p:nvSpPr>
          <p:cNvPr id="9" name="TextBox 8"/>
          <p:cNvSpPr txBox="1"/>
          <p:nvPr/>
        </p:nvSpPr>
        <p:spPr>
          <a:xfrm rot="20254192">
            <a:off x="1908783" y="5332543"/>
            <a:ext cx="2007220" cy="307777"/>
          </a:xfrm>
          <a:prstGeom prst="rect">
            <a:avLst/>
          </a:prstGeom>
          <a:noFill/>
        </p:spPr>
        <p:txBody>
          <a:bodyPr wrap="square" rtlCol="1">
            <a:spAutoFit/>
          </a:bodyPr>
          <a:lstStyle/>
          <a:p>
            <a:pPr algn="ctr" rtl="1"/>
            <a:r>
              <a:rPr lang="fa-IR" sz="1400" b="1" dirty="0" smtClean="0">
                <a:cs typeface="B Nazanin" panose="00000400000000000000" pitchFamily="2" charset="-78"/>
              </a:rPr>
              <a:t>طراحی واحد یادگیری</a:t>
            </a:r>
            <a:endParaRPr lang="fa-IR" sz="1400" b="1" dirty="0">
              <a:cs typeface="B Nazanin" panose="00000400000000000000" pitchFamily="2" charset="-78"/>
            </a:endParaRPr>
          </a:p>
        </p:txBody>
      </p:sp>
      <p:sp>
        <p:nvSpPr>
          <p:cNvPr id="4" name="Oval 3"/>
          <p:cNvSpPr/>
          <p:nvPr/>
        </p:nvSpPr>
        <p:spPr>
          <a:xfrm>
            <a:off x="4378899" y="4243419"/>
            <a:ext cx="181950" cy="181950"/>
          </a:xfrm>
          <a:prstGeom prst="ellipse">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10" name="Oval 9"/>
          <p:cNvSpPr/>
          <p:nvPr/>
        </p:nvSpPr>
        <p:spPr>
          <a:xfrm>
            <a:off x="1955367" y="5225107"/>
            <a:ext cx="181950" cy="181950"/>
          </a:xfrm>
          <a:prstGeom prst="ellipse">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11" name="Oval 10"/>
          <p:cNvSpPr/>
          <p:nvPr/>
        </p:nvSpPr>
        <p:spPr>
          <a:xfrm>
            <a:off x="2933240" y="4815092"/>
            <a:ext cx="181950" cy="181950"/>
          </a:xfrm>
          <a:prstGeom prst="ellipse">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sp>
        <p:nvSpPr>
          <p:cNvPr id="12" name="Oval 11"/>
          <p:cNvSpPr/>
          <p:nvPr/>
        </p:nvSpPr>
        <p:spPr>
          <a:xfrm>
            <a:off x="3857921" y="4457244"/>
            <a:ext cx="181950" cy="181950"/>
          </a:xfrm>
          <a:prstGeom prst="ellipse">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cxnSp>
        <p:nvCxnSpPr>
          <p:cNvPr id="14" name="Straight Arrow Connector 13"/>
          <p:cNvCxnSpPr/>
          <p:nvPr/>
        </p:nvCxnSpPr>
        <p:spPr>
          <a:xfrm>
            <a:off x="4519567" y="4425369"/>
            <a:ext cx="116981" cy="2668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3055062" y="4991617"/>
            <a:ext cx="116981" cy="2668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flipH="1" flipV="1">
            <a:off x="3797089" y="4215211"/>
            <a:ext cx="93910" cy="2433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flipH="1" flipV="1">
            <a:off x="1896291" y="4969315"/>
            <a:ext cx="93910" cy="2433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314115286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3544</TotalTime>
  <Words>2394</Words>
  <Application>Microsoft Office PowerPoint</Application>
  <PresentationFormat>Custom</PresentationFormat>
  <Paragraphs>247</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Slide 3</vt:lpstr>
      <vt:lpstr>Slide 4</vt:lpstr>
      <vt:lpstr>Slide 5</vt:lpstr>
      <vt:lpstr>Slide 6</vt:lpstr>
      <vt:lpstr>Slide 7</vt:lpstr>
      <vt:lpstr>Slide 8</vt:lpstr>
      <vt:lpstr>Slide 9</vt:lpstr>
      <vt:lpstr>طراحی واحد یادگیری دارای مراحل زیر است: 1- تحلیل واحد یادگیری 2- انتخاب موضوع 3- تهیه نقشه ذهنی 4- ایده کلیدی 5- تدوین شایستگی 6- استخراج ملاکها 7- تنظیم سطوح ملاکها 8- تکالیف عملکردی 9- فعالیتهای یادگیری</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گام آخر : فعالیت یادگیری در فعالیت یادگیری قرار است فرصتی تدارک ببینیم که یادگیرنده بتواند به قابلیت جدید دست پیدا کند.  فرصتهایی تدارک ببینیم که یادگیرنده یاد بگیرد که چگونه یاد بگیرد.  در فعالیت یادگیری نقطه تمرکز یادگیرنده و فعالیت اوست کدام راهبرد را اگر یادگیرنده به کار بگیرد می تواند به شایستگی مورد نظر دست پیدا کند فعالیت یادگیری: با کاغذهای باطله بازیافتی کاردستی بسازد فیلمی درباره بازیافت زباله ها پخش کنیم.</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Milad Dadaei</dc:creator>
  <cp:lastModifiedBy>admin</cp:lastModifiedBy>
  <cp:revision>1342</cp:revision>
  <dcterms:created xsi:type="dcterms:W3CDTF">2014-03-06T18:02:07Z</dcterms:created>
  <dcterms:modified xsi:type="dcterms:W3CDTF">2016-04-11T19:36:43Z</dcterms:modified>
</cp:coreProperties>
</file>